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72" r:id="rId2"/>
    <p:sldId id="257" r:id="rId3"/>
    <p:sldId id="258" r:id="rId4"/>
    <p:sldId id="259" r:id="rId5"/>
    <p:sldId id="260" r:id="rId6"/>
    <p:sldId id="261" r:id="rId7"/>
    <p:sldId id="262" r:id="rId8"/>
    <p:sldId id="266" r:id="rId9"/>
    <p:sldId id="263" r:id="rId10"/>
    <p:sldId id="268" r:id="rId11"/>
    <p:sldId id="269" r:id="rId12"/>
    <p:sldId id="270" r:id="rId13"/>
    <p:sldId id="271" r:id="rId14"/>
    <p:sldId id="264" r:id="rId15"/>
    <p:sldId id="265" r:id="rId16"/>
    <p:sldId id="273" r:id="rId17"/>
    <p:sldId id="274"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20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737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762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584710"/>
            <a:ext cx="7477601" cy="1110853"/>
          </a:xfrm>
          <a:prstGeom prst="rect">
            <a:avLst/>
          </a:prstGeom>
          <a:noFill/>
          <a:ln/>
        </p:spPr>
        <p:txBody>
          <a:bodyPr wrap="square" rtlCol="0" anchor="t"/>
          <a:lstStyle/>
          <a:p>
            <a:pPr marL="0" indent="0">
              <a:lnSpc>
                <a:spcPts val="4374"/>
              </a:lnSpc>
              <a:buNone/>
            </a:pPr>
            <a:r>
              <a:rPr lang="en-US" sz="4400" dirty="0">
                <a:solidFill>
                  <a:srgbClr val="F2F2F3"/>
                </a:solidFill>
                <a:latin typeface="Poppins" pitchFamily="34" charset="0"/>
                <a:ea typeface="Poppins" pitchFamily="34" charset="-122"/>
                <a:cs typeface="Poppins" pitchFamily="34" charset="-120"/>
              </a:rPr>
              <a:t>"Uber Care for Elderly"</a:t>
            </a:r>
            <a:endParaRPr lang="en-US" sz="4400" dirty="0"/>
          </a:p>
        </p:txBody>
      </p:sp>
      <p:sp>
        <p:nvSpPr>
          <p:cNvPr id="6" name="Text 3"/>
          <p:cNvSpPr/>
          <p:nvPr/>
        </p:nvSpPr>
        <p:spPr>
          <a:xfrm>
            <a:off x="6319599" y="3045619"/>
            <a:ext cx="7477601" cy="666512"/>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Developing a mobile app to provide tailored transportation services for the elderly, ensuring their safety and independence.</a:t>
            </a:r>
            <a:endParaRPr lang="en-US" sz="1750" dirty="0"/>
          </a:p>
        </p:txBody>
      </p:sp>
      <p:sp>
        <p:nvSpPr>
          <p:cNvPr id="7" name="Text 4"/>
          <p:cNvSpPr/>
          <p:nvPr/>
        </p:nvSpPr>
        <p:spPr>
          <a:xfrm>
            <a:off x="6319599" y="3962043"/>
            <a:ext cx="7477601" cy="1333024"/>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This app aims to address the specific needs of the elderly population when it comes to transportation. With a user-friendly interface and specialized features, it will make it easier for them to book rides, track their drivers, and communicate their preferences.</a:t>
            </a:r>
            <a:endParaRPr lang="en-US" sz="1750" dirty="0"/>
          </a:p>
        </p:txBody>
      </p:sp>
      <p:sp>
        <p:nvSpPr>
          <p:cNvPr id="8" name="Text 5"/>
          <p:cNvSpPr/>
          <p:nvPr/>
        </p:nvSpPr>
        <p:spPr>
          <a:xfrm>
            <a:off x="6319599" y="5544979"/>
            <a:ext cx="7477601" cy="999768"/>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By offering reliable and convenient transportation options, we are committed to enhancing the quality of life for the elderly. Our goal is to empower them to maintain their independence and stay connected with their communities.</a:t>
            </a:r>
            <a:endParaRPr lang="en-US" sz="1750" dirty="0"/>
          </a:p>
        </p:txBody>
      </p:sp>
      <p:sp>
        <p:nvSpPr>
          <p:cNvPr id="10" name="TextBox 9">
            <a:extLst>
              <a:ext uri="{FF2B5EF4-FFF2-40B4-BE49-F238E27FC236}">
                <a16:creationId xmlns:a16="http://schemas.microsoft.com/office/drawing/2014/main" id="{CC8D5F4D-4DC6-7A26-5B3A-25C7D34714F6}"/>
              </a:ext>
            </a:extLst>
          </p:cNvPr>
          <p:cNvSpPr txBox="1"/>
          <p:nvPr/>
        </p:nvSpPr>
        <p:spPr>
          <a:xfrm>
            <a:off x="6475615" y="2695563"/>
            <a:ext cx="1886989"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Introduction:</a:t>
            </a:r>
            <a:endParaRPr lang="en-IN" dirty="0">
              <a:solidFill>
                <a:schemeClr val="bg1"/>
              </a:solidFill>
              <a:latin typeface="Poppins" panose="00000500000000000000" pitchFamily="2" charset="0"/>
              <a:cs typeface="Poppins"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7620" y="0"/>
            <a:ext cx="4346864" cy="8229600"/>
          </a:xfrm>
          <a:prstGeom prst="rect">
            <a:avLst/>
          </a:prstGeom>
        </p:spPr>
      </p:pic>
      <p:sp>
        <p:nvSpPr>
          <p:cNvPr id="5" name="Text 2"/>
          <p:cNvSpPr/>
          <p:nvPr/>
        </p:nvSpPr>
        <p:spPr>
          <a:xfrm>
            <a:off x="4490799" y="1883331"/>
            <a:ext cx="7137797"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Launch Strategy Overview</a:t>
            </a:r>
            <a:endParaRPr lang="en-US" sz="4374" dirty="0"/>
          </a:p>
        </p:txBody>
      </p:sp>
      <p:sp>
        <p:nvSpPr>
          <p:cNvPr id="6" name="Shape 3"/>
          <p:cNvSpPr/>
          <p:nvPr/>
        </p:nvSpPr>
        <p:spPr>
          <a:xfrm>
            <a:off x="4490799" y="2910959"/>
            <a:ext cx="4542115" cy="1939766"/>
          </a:xfrm>
          <a:prstGeom prst="roundRect">
            <a:avLst>
              <a:gd name="adj" fmla="val 5155"/>
            </a:avLst>
          </a:prstGeom>
          <a:solidFill>
            <a:srgbClr val="3D3D42"/>
          </a:solidFill>
          <a:ln w="7620">
            <a:solidFill>
              <a:srgbClr val="56565B"/>
            </a:solidFill>
            <a:prstDash val="solid"/>
          </a:ln>
        </p:spPr>
      </p:sp>
      <p:sp>
        <p:nvSpPr>
          <p:cNvPr id="7" name="Text 4"/>
          <p:cNvSpPr/>
          <p:nvPr/>
        </p:nvSpPr>
        <p:spPr>
          <a:xfrm>
            <a:off x="4720590" y="3140750"/>
            <a:ext cx="277749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Target Market</a:t>
            </a:r>
            <a:endParaRPr lang="en-US" sz="2187" dirty="0"/>
          </a:p>
        </p:txBody>
      </p:sp>
      <p:sp>
        <p:nvSpPr>
          <p:cNvPr id="8" name="Text 5"/>
          <p:cNvSpPr/>
          <p:nvPr/>
        </p:nvSpPr>
        <p:spPr>
          <a:xfrm>
            <a:off x="4720590" y="3621167"/>
            <a:ext cx="4082534" cy="666512"/>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Elderly individuals, caregivers, and assisted living communities.</a:t>
            </a:r>
            <a:endParaRPr lang="en-US" sz="1750" dirty="0"/>
          </a:p>
        </p:txBody>
      </p:sp>
      <p:sp>
        <p:nvSpPr>
          <p:cNvPr id="9" name="Shape 6"/>
          <p:cNvSpPr/>
          <p:nvPr/>
        </p:nvSpPr>
        <p:spPr>
          <a:xfrm>
            <a:off x="9255085" y="2910959"/>
            <a:ext cx="4542115" cy="1939766"/>
          </a:xfrm>
          <a:prstGeom prst="roundRect">
            <a:avLst>
              <a:gd name="adj" fmla="val 5155"/>
            </a:avLst>
          </a:prstGeom>
          <a:solidFill>
            <a:srgbClr val="3D3D42"/>
          </a:solidFill>
          <a:ln w="7620">
            <a:solidFill>
              <a:srgbClr val="56565B"/>
            </a:solidFill>
            <a:prstDash val="solid"/>
          </a:ln>
        </p:spPr>
      </p:sp>
      <p:sp>
        <p:nvSpPr>
          <p:cNvPr id="10" name="Text 7"/>
          <p:cNvSpPr/>
          <p:nvPr/>
        </p:nvSpPr>
        <p:spPr>
          <a:xfrm>
            <a:off x="9484876" y="3140750"/>
            <a:ext cx="277749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Marketing Channels</a:t>
            </a:r>
            <a:endParaRPr lang="en-US" sz="2187" dirty="0"/>
          </a:p>
        </p:txBody>
      </p:sp>
      <p:sp>
        <p:nvSpPr>
          <p:cNvPr id="11" name="Text 8"/>
          <p:cNvSpPr/>
          <p:nvPr/>
        </p:nvSpPr>
        <p:spPr>
          <a:xfrm>
            <a:off x="9484876" y="3621167"/>
            <a:ext cx="4082534" cy="999768"/>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Social media, community centers, online/offline advertising, and healthcare partnerships.</a:t>
            </a:r>
            <a:endParaRPr lang="en-US" sz="1750" dirty="0"/>
          </a:p>
        </p:txBody>
      </p:sp>
      <p:sp>
        <p:nvSpPr>
          <p:cNvPr id="12" name="Shape 9"/>
          <p:cNvSpPr/>
          <p:nvPr/>
        </p:nvSpPr>
        <p:spPr>
          <a:xfrm>
            <a:off x="4490799" y="5072896"/>
            <a:ext cx="9306401" cy="1273254"/>
          </a:xfrm>
          <a:prstGeom prst="roundRect">
            <a:avLst>
              <a:gd name="adj" fmla="val 7853"/>
            </a:avLst>
          </a:prstGeom>
          <a:solidFill>
            <a:srgbClr val="3D3D42"/>
          </a:solidFill>
          <a:ln w="7620">
            <a:solidFill>
              <a:srgbClr val="56565B"/>
            </a:solidFill>
            <a:prstDash val="solid"/>
          </a:ln>
        </p:spPr>
      </p:sp>
      <p:sp>
        <p:nvSpPr>
          <p:cNvPr id="13" name="Text 10"/>
          <p:cNvSpPr/>
          <p:nvPr/>
        </p:nvSpPr>
        <p:spPr>
          <a:xfrm>
            <a:off x="4720590" y="5302687"/>
            <a:ext cx="277749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Tactics</a:t>
            </a:r>
            <a:endParaRPr lang="en-US" sz="2187" dirty="0"/>
          </a:p>
        </p:txBody>
      </p:sp>
      <p:sp>
        <p:nvSpPr>
          <p:cNvPr id="14" name="Text 11"/>
          <p:cNvSpPr/>
          <p:nvPr/>
        </p:nvSpPr>
        <p:spPr>
          <a:xfrm>
            <a:off x="4720590" y="5783104"/>
            <a:ext cx="8846820" cy="333256"/>
          </a:xfrm>
          <a:prstGeom prst="rect">
            <a:avLst/>
          </a:prstGeom>
          <a:noFill/>
          <a:ln/>
        </p:spPr>
        <p:txBody>
          <a:bodyPr wrap="non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Free trials, referral programs, demonstrations, and influencer collaborations.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2086094"/>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Target Market</a:t>
            </a:r>
            <a:endParaRPr lang="en-US" sz="4374" dirty="0"/>
          </a:p>
        </p:txBody>
      </p:sp>
      <p:sp>
        <p:nvSpPr>
          <p:cNvPr id="6" name="Shape 3"/>
          <p:cNvSpPr/>
          <p:nvPr/>
        </p:nvSpPr>
        <p:spPr>
          <a:xfrm>
            <a:off x="833199" y="3363635"/>
            <a:ext cx="499943" cy="499943"/>
          </a:xfrm>
          <a:prstGeom prst="roundRect">
            <a:avLst>
              <a:gd name="adj" fmla="val 20000"/>
            </a:avLst>
          </a:prstGeom>
          <a:solidFill>
            <a:srgbClr val="3D3D42"/>
          </a:solidFill>
          <a:ln w="7620">
            <a:solidFill>
              <a:srgbClr val="56565B"/>
            </a:solidFill>
            <a:prstDash val="solid"/>
          </a:ln>
        </p:spPr>
      </p:sp>
      <p:sp>
        <p:nvSpPr>
          <p:cNvPr id="7" name="Text 4"/>
          <p:cNvSpPr/>
          <p:nvPr/>
        </p:nvSpPr>
        <p:spPr>
          <a:xfrm>
            <a:off x="1034415" y="3405307"/>
            <a:ext cx="97393"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8" name="Text 5"/>
          <p:cNvSpPr/>
          <p:nvPr/>
        </p:nvSpPr>
        <p:spPr>
          <a:xfrm>
            <a:off x="1555313" y="3363635"/>
            <a:ext cx="3253621"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Elderly Individuals (65+)</a:t>
            </a:r>
            <a:endParaRPr lang="en-US" sz="2187" dirty="0"/>
          </a:p>
        </p:txBody>
      </p:sp>
      <p:sp>
        <p:nvSpPr>
          <p:cNvPr id="9" name="Text 6"/>
          <p:cNvSpPr/>
          <p:nvPr/>
        </p:nvSpPr>
        <p:spPr>
          <a:xfrm>
            <a:off x="1555313" y="3844052"/>
            <a:ext cx="3820001" cy="666512"/>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The primary target audience for the "Uber Care for Elderly" app.</a:t>
            </a:r>
            <a:endParaRPr lang="en-US" sz="1750" dirty="0"/>
          </a:p>
        </p:txBody>
      </p:sp>
      <p:sp>
        <p:nvSpPr>
          <p:cNvPr id="10" name="Shape 7"/>
          <p:cNvSpPr/>
          <p:nvPr/>
        </p:nvSpPr>
        <p:spPr>
          <a:xfrm>
            <a:off x="5597485" y="3363635"/>
            <a:ext cx="499943" cy="499943"/>
          </a:xfrm>
          <a:prstGeom prst="roundRect">
            <a:avLst>
              <a:gd name="adj" fmla="val 20000"/>
            </a:avLst>
          </a:prstGeom>
          <a:solidFill>
            <a:srgbClr val="3D3D42"/>
          </a:solidFill>
          <a:ln w="7620">
            <a:solidFill>
              <a:srgbClr val="56565B"/>
            </a:solidFill>
            <a:prstDash val="solid"/>
          </a:ln>
        </p:spPr>
      </p:sp>
      <p:sp>
        <p:nvSpPr>
          <p:cNvPr id="11" name="Text 8"/>
          <p:cNvSpPr/>
          <p:nvPr/>
        </p:nvSpPr>
        <p:spPr>
          <a:xfrm>
            <a:off x="5752028" y="3405307"/>
            <a:ext cx="190738"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2" name="Text 9"/>
          <p:cNvSpPr/>
          <p:nvPr/>
        </p:nvSpPr>
        <p:spPr>
          <a:xfrm>
            <a:off x="6319599" y="3363635"/>
            <a:ext cx="3820001" cy="694373"/>
          </a:xfrm>
          <a:prstGeom prst="rect">
            <a:avLst/>
          </a:prstGeom>
          <a:noFill/>
          <a:ln/>
        </p:spPr>
        <p:txBody>
          <a:bodyPr wrap="squar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Caregivers and Family Members</a:t>
            </a:r>
            <a:endParaRPr lang="en-US" sz="2187" dirty="0"/>
          </a:p>
        </p:txBody>
      </p:sp>
      <p:sp>
        <p:nvSpPr>
          <p:cNvPr id="13" name="Text 10"/>
          <p:cNvSpPr/>
          <p:nvPr/>
        </p:nvSpPr>
        <p:spPr>
          <a:xfrm>
            <a:off x="6319599" y="4191238"/>
            <a:ext cx="3820001" cy="666512"/>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Individuals responsible for the care and transportation of elderly loved ones.</a:t>
            </a:r>
            <a:endParaRPr lang="en-US" sz="1750" dirty="0"/>
          </a:p>
        </p:txBody>
      </p:sp>
      <p:sp>
        <p:nvSpPr>
          <p:cNvPr id="14" name="Shape 11"/>
          <p:cNvSpPr/>
          <p:nvPr/>
        </p:nvSpPr>
        <p:spPr>
          <a:xfrm>
            <a:off x="833199" y="5329833"/>
            <a:ext cx="499943" cy="499943"/>
          </a:xfrm>
          <a:prstGeom prst="roundRect">
            <a:avLst>
              <a:gd name="adj" fmla="val 20000"/>
            </a:avLst>
          </a:prstGeom>
          <a:solidFill>
            <a:srgbClr val="3D3D42"/>
          </a:solidFill>
          <a:ln w="7620">
            <a:solidFill>
              <a:srgbClr val="56565B"/>
            </a:solidFill>
            <a:prstDash val="solid"/>
          </a:ln>
        </p:spPr>
      </p:sp>
      <p:sp>
        <p:nvSpPr>
          <p:cNvPr id="15" name="Text 12"/>
          <p:cNvSpPr/>
          <p:nvPr/>
        </p:nvSpPr>
        <p:spPr>
          <a:xfrm>
            <a:off x="985599" y="5371505"/>
            <a:ext cx="195024"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16" name="Text 13"/>
          <p:cNvSpPr/>
          <p:nvPr/>
        </p:nvSpPr>
        <p:spPr>
          <a:xfrm>
            <a:off x="1555313" y="5329833"/>
            <a:ext cx="389132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Assisted Living Communities</a:t>
            </a:r>
            <a:endParaRPr lang="en-US" sz="2187" dirty="0"/>
          </a:p>
        </p:txBody>
      </p:sp>
      <p:sp>
        <p:nvSpPr>
          <p:cNvPr id="17" name="Text 14"/>
          <p:cNvSpPr/>
          <p:nvPr/>
        </p:nvSpPr>
        <p:spPr>
          <a:xfrm>
            <a:off x="1555313" y="5810250"/>
            <a:ext cx="8584287" cy="333256"/>
          </a:xfrm>
          <a:prstGeom prst="rect">
            <a:avLst/>
          </a:prstGeom>
          <a:noFill/>
          <a:ln/>
        </p:spPr>
        <p:txBody>
          <a:bodyPr wrap="non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Facilities that can benefit from the app's specialized transportation services.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2242899"/>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Marketing Channels</a:t>
            </a:r>
            <a:endParaRPr lang="en-US" sz="4374" dirty="0"/>
          </a:p>
        </p:txBody>
      </p:sp>
      <p:pic>
        <p:nvPicPr>
          <p:cNvPr id="5" name="Image 0" descr="preencoded.png"/>
          <p:cNvPicPr>
            <a:picLocks noChangeAspect="1"/>
          </p:cNvPicPr>
          <p:nvPr/>
        </p:nvPicPr>
        <p:blipFill>
          <a:blip r:embed="rId3"/>
          <a:stretch>
            <a:fillRect/>
          </a:stretch>
        </p:blipFill>
        <p:spPr>
          <a:xfrm>
            <a:off x="2037993" y="3381613"/>
            <a:ext cx="555427" cy="555427"/>
          </a:xfrm>
          <a:prstGeom prst="rect">
            <a:avLst/>
          </a:prstGeom>
        </p:spPr>
      </p:pic>
      <p:sp>
        <p:nvSpPr>
          <p:cNvPr id="6" name="Text 3"/>
          <p:cNvSpPr/>
          <p:nvPr/>
        </p:nvSpPr>
        <p:spPr>
          <a:xfrm>
            <a:off x="2037993" y="4159210"/>
            <a:ext cx="2388632"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Social Media</a:t>
            </a:r>
            <a:endParaRPr lang="en-US" sz="2187" dirty="0"/>
          </a:p>
        </p:txBody>
      </p:sp>
      <p:sp>
        <p:nvSpPr>
          <p:cNvPr id="7" name="Text 4"/>
          <p:cNvSpPr/>
          <p:nvPr/>
        </p:nvSpPr>
        <p:spPr>
          <a:xfrm>
            <a:off x="2037993" y="4639628"/>
            <a:ext cx="2388632" cy="1333024"/>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Leverage platforms like Facebook and Instagram to reach the target audience.</a:t>
            </a:r>
            <a:endParaRPr lang="en-US" sz="1750" dirty="0"/>
          </a:p>
        </p:txBody>
      </p:sp>
      <p:pic>
        <p:nvPicPr>
          <p:cNvPr id="8" name="Image 1" descr="preencoded.png"/>
          <p:cNvPicPr>
            <a:picLocks noChangeAspect="1"/>
          </p:cNvPicPr>
          <p:nvPr/>
        </p:nvPicPr>
        <p:blipFill>
          <a:blip r:embed="rId4"/>
          <a:stretch>
            <a:fillRect/>
          </a:stretch>
        </p:blipFill>
        <p:spPr>
          <a:xfrm>
            <a:off x="4759881" y="3381613"/>
            <a:ext cx="555427" cy="555427"/>
          </a:xfrm>
          <a:prstGeom prst="rect">
            <a:avLst/>
          </a:prstGeom>
        </p:spPr>
      </p:pic>
      <p:sp>
        <p:nvSpPr>
          <p:cNvPr id="9" name="Text 5"/>
          <p:cNvSpPr/>
          <p:nvPr/>
        </p:nvSpPr>
        <p:spPr>
          <a:xfrm>
            <a:off x="4759881" y="4159210"/>
            <a:ext cx="2388632" cy="694373"/>
          </a:xfrm>
          <a:prstGeom prst="rect">
            <a:avLst/>
          </a:prstGeom>
          <a:noFill/>
          <a:ln/>
        </p:spPr>
        <p:txBody>
          <a:bodyPr wrap="squar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Community Centers</a:t>
            </a:r>
            <a:endParaRPr lang="en-US" sz="2187" dirty="0"/>
          </a:p>
        </p:txBody>
      </p:sp>
      <p:sp>
        <p:nvSpPr>
          <p:cNvPr id="10" name="Text 6"/>
          <p:cNvSpPr/>
          <p:nvPr/>
        </p:nvSpPr>
        <p:spPr>
          <a:xfrm>
            <a:off x="4759881" y="4986814"/>
            <a:ext cx="2388632"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Engage with senior organizations and local community centers.</a:t>
            </a:r>
            <a:endParaRPr lang="en-US" sz="1750" dirty="0"/>
          </a:p>
        </p:txBody>
      </p:sp>
      <p:pic>
        <p:nvPicPr>
          <p:cNvPr id="11" name="Image 2" descr="preencoded.png"/>
          <p:cNvPicPr>
            <a:picLocks noChangeAspect="1"/>
          </p:cNvPicPr>
          <p:nvPr/>
        </p:nvPicPr>
        <p:blipFill>
          <a:blip r:embed="rId5"/>
          <a:stretch>
            <a:fillRect/>
          </a:stretch>
        </p:blipFill>
        <p:spPr>
          <a:xfrm>
            <a:off x="7481768" y="3381613"/>
            <a:ext cx="555427" cy="555427"/>
          </a:xfrm>
          <a:prstGeom prst="rect">
            <a:avLst/>
          </a:prstGeom>
        </p:spPr>
      </p:pic>
      <p:sp>
        <p:nvSpPr>
          <p:cNvPr id="12" name="Text 7"/>
          <p:cNvSpPr/>
          <p:nvPr/>
        </p:nvSpPr>
        <p:spPr>
          <a:xfrm>
            <a:off x="7481768" y="4159210"/>
            <a:ext cx="2388632" cy="694373"/>
          </a:xfrm>
          <a:prstGeom prst="rect">
            <a:avLst/>
          </a:prstGeom>
          <a:noFill/>
          <a:ln/>
        </p:spPr>
        <p:txBody>
          <a:bodyPr wrap="squar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Online and Offline Ads</a:t>
            </a:r>
            <a:endParaRPr lang="en-US" sz="2187" dirty="0"/>
          </a:p>
        </p:txBody>
      </p:sp>
      <p:sp>
        <p:nvSpPr>
          <p:cNvPr id="13" name="Text 8"/>
          <p:cNvSpPr/>
          <p:nvPr/>
        </p:nvSpPr>
        <p:spPr>
          <a:xfrm>
            <a:off x="7481768" y="4986814"/>
            <a:ext cx="2388632"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Utilize a mix of digital and traditional advertising channels.</a:t>
            </a:r>
            <a:endParaRPr lang="en-US" sz="1750" dirty="0"/>
          </a:p>
        </p:txBody>
      </p:sp>
      <p:pic>
        <p:nvPicPr>
          <p:cNvPr id="14" name="Image 3" descr="preencoded.png"/>
          <p:cNvPicPr>
            <a:picLocks noChangeAspect="1"/>
          </p:cNvPicPr>
          <p:nvPr/>
        </p:nvPicPr>
        <p:blipFill>
          <a:blip r:embed="rId6"/>
          <a:stretch>
            <a:fillRect/>
          </a:stretch>
        </p:blipFill>
        <p:spPr>
          <a:xfrm>
            <a:off x="10203656" y="3381613"/>
            <a:ext cx="555427" cy="555427"/>
          </a:xfrm>
          <a:prstGeom prst="rect">
            <a:avLst/>
          </a:prstGeom>
        </p:spPr>
      </p:pic>
      <p:sp>
        <p:nvSpPr>
          <p:cNvPr id="15" name="Text 9"/>
          <p:cNvSpPr/>
          <p:nvPr/>
        </p:nvSpPr>
        <p:spPr>
          <a:xfrm>
            <a:off x="10203656" y="4159210"/>
            <a:ext cx="2388751" cy="694373"/>
          </a:xfrm>
          <a:prstGeom prst="rect">
            <a:avLst/>
          </a:prstGeom>
          <a:noFill/>
          <a:ln/>
        </p:spPr>
        <p:txBody>
          <a:bodyPr wrap="squar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Healthcare Partnerships</a:t>
            </a:r>
            <a:endParaRPr lang="en-US" sz="2187" dirty="0"/>
          </a:p>
        </p:txBody>
      </p:sp>
      <p:sp>
        <p:nvSpPr>
          <p:cNvPr id="16" name="Text 10"/>
          <p:cNvSpPr/>
          <p:nvPr/>
        </p:nvSpPr>
        <p:spPr>
          <a:xfrm>
            <a:off x="10203656" y="4986814"/>
            <a:ext cx="2388751"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Collaborate with healthcare providers to promote the app.</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1909643"/>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Marketing Tactics</a:t>
            </a:r>
            <a:endParaRPr lang="en-US" sz="4374" dirty="0"/>
          </a:p>
        </p:txBody>
      </p:sp>
      <p:pic>
        <p:nvPicPr>
          <p:cNvPr id="5" name="Image 0" descr="preencoded.png"/>
          <p:cNvPicPr>
            <a:picLocks noChangeAspect="1"/>
          </p:cNvPicPr>
          <p:nvPr/>
        </p:nvPicPr>
        <p:blipFill>
          <a:blip r:embed="rId3"/>
          <a:stretch>
            <a:fillRect/>
          </a:stretch>
        </p:blipFill>
        <p:spPr>
          <a:xfrm>
            <a:off x="2037993" y="3048357"/>
            <a:ext cx="2638544" cy="888682"/>
          </a:xfrm>
          <a:prstGeom prst="rect">
            <a:avLst/>
          </a:prstGeom>
        </p:spPr>
      </p:pic>
      <p:sp>
        <p:nvSpPr>
          <p:cNvPr id="6" name="Text 3"/>
          <p:cNvSpPr/>
          <p:nvPr/>
        </p:nvSpPr>
        <p:spPr>
          <a:xfrm>
            <a:off x="2260163" y="4270296"/>
            <a:ext cx="2194203"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Free Trials</a:t>
            </a:r>
            <a:endParaRPr lang="en-US" sz="2187" dirty="0"/>
          </a:p>
        </p:txBody>
      </p:sp>
      <p:sp>
        <p:nvSpPr>
          <p:cNvPr id="7" name="Text 4"/>
          <p:cNvSpPr/>
          <p:nvPr/>
        </p:nvSpPr>
        <p:spPr>
          <a:xfrm>
            <a:off x="2260163" y="4750713"/>
            <a:ext cx="2194203"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Offer users the opportunity to try the app for free.</a:t>
            </a:r>
            <a:endParaRPr lang="en-US" sz="1750" dirty="0"/>
          </a:p>
        </p:txBody>
      </p:sp>
      <p:pic>
        <p:nvPicPr>
          <p:cNvPr id="8" name="Image 1" descr="preencoded.png"/>
          <p:cNvPicPr>
            <a:picLocks noChangeAspect="1"/>
          </p:cNvPicPr>
          <p:nvPr/>
        </p:nvPicPr>
        <p:blipFill>
          <a:blip r:embed="rId4"/>
          <a:stretch>
            <a:fillRect/>
          </a:stretch>
        </p:blipFill>
        <p:spPr>
          <a:xfrm>
            <a:off x="4676537" y="3048357"/>
            <a:ext cx="2638663" cy="888682"/>
          </a:xfrm>
          <a:prstGeom prst="rect">
            <a:avLst/>
          </a:prstGeom>
        </p:spPr>
      </p:pic>
      <p:sp>
        <p:nvSpPr>
          <p:cNvPr id="9" name="Text 5"/>
          <p:cNvSpPr/>
          <p:nvPr/>
        </p:nvSpPr>
        <p:spPr>
          <a:xfrm>
            <a:off x="4898707" y="4270296"/>
            <a:ext cx="2194322" cy="694373"/>
          </a:xfrm>
          <a:prstGeom prst="rect">
            <a:avLst/>
          </a:prstGeom>
          <a:noFill/>
          <a:ln/>
        </p:spPr>
        <p:txBody>
          <a:bodyPr wrap="squar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Referral Programs</a:t>
            </a:r>
            <a:endParaRPr lang="en-US" sz="2187" dirty="0"/>
          </a:p>
        </p:txBody>
      </p:sp>
      <p:sp>
        <p:nvSpPr>
          <p:cNvPr id="10" name="Text 6"/>
          <p:cNvSpPr/>
          <p:nvPr/>
        </p:nvSpPr>
        <p:spPr>
          <a:xfrm>
            <a:off x="4898707" y="5097899"/>
            <a:ext cx="2194322"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Incentivize existing users to refer the app to their network.</a:t>
            </a:r>
            <a:endParaRPr lang="en-US" sz="1750" dirty="0"/>
          </a:p>
        </p:txBody>
      </p:sp>
      <p:pic>
        <p:nvPicPr>
          <p:cNvPr id="11" name="Image 2" descr="preencoded.png"/>
          <p:cNvPicPr>
            <a:picLocks noChangeAspect="1"/>
          </p:cNvPicPr>
          <p:nvPr/>
        </p:nvPicPr>
        <p:blipFill>
          <a:blip r:embed="rId5"/>
          <a:stretch>
            <a:fillRect/>
          </a:stretch>
        </p:blipFill>
        <p:spPr>
          <a:xfrm>
            <a:off x="7315200" y="3048357"/>
            <a:ext cx="2638544" cy="888682"/>
          </a:xfrm>
          <a:prstGeom prst="rect">
            <a:avLst/>
          </a:prstGeom>
        </p:spPr>
      </p:pic>
      <p:sp>
        <p:nvSpPr>
          <p:cNvPr id="12" name="Text 7"/>
          <p:cNvSpPr/>
          <p:nvPr/>
        </p:nvSpPr>
        <p:spPr>
          <a:xfrm>
            <a:off x="7537371" y="4270296"/>
            <a:ext cx="2194203"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Demonstrations</a:t>
            </a:r>
            <a:endParaRPr lang="en-US" sz="2187" dirty="0"/>
          </a:p>
        </p:txBody>
      </p:sp>
      <p:sp>
        <p:nvSpPr>
          <p:cNvPr id="13" name="Text 8"/>
          <p:cNvSpPr/>
          <p:nvPr/>
        </p:nvSpPr>
        <p:spPr>
          <a:xfrm>
            <a:off x="7537371" y="4750713"/>
            <a:ext cx="2194203"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Host workshops and demonstrations at senior centers.</a:t>
            </a:r>
            <a:endParaRPr lang="en-US" sz="1750" dirty="0"/>
          </a:p>
        </p:txBody>
      </p:sp>
      <p:pic>
        <p:nvPicPr>
          <p:cNvPr id="14" name="Image 3" descr="preencoded.png"/>
          <p:cNvPicPr>
            <a:picLocks noChangeAspect="1"/>
          </p:cNvPicPr>
          <p:nvPr/>
        </p:nvPicPr>
        <p:blipFill>
          <a:blip r:embed="rId6"/>
          <a:stretch>
            <a:fillRect/>
          </a:stretch>
        </p:blipFill>
        <p:spPr>
          <a:xfrm>
            <a:off x="9953744" y="3048357"/>
            <a:ext cx="2638663" cy="888682"/>
          </a:xfrm>
          <a:prstGeom prst="rect">
            <a:avLst/>
          </a:prstGeom>
        </p:spPr>
      </p:pic>
      <p:sp>
        <p:nvSpPr>
          <p:cNvPr id="15" name="Text 9"/>
          <p:cNvSpPr/>
          <p:nvPr/>
        </p:nvSpPr>
        <p:spPr>
          <a:xfrm>
            <a:off x="10175915" y="4270296"/>
            <a:ext cx="2194322" cy="694373"/>
          </a:xfrm>
          <a:prstGeom prst="rect">
            <a:avLst/>
          </a:prstGeom>
          <a:noFill/>
          <a:ln/>
        </p:spPr>
        <p:txBody>
          <a:bodyPr wrap="squar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Influencer Collaborations</a:t>
            </a:r>
            <a:endParaRPr lang="en-US" sz="2187" dirty="0"/>
          </a:p>
        </p:txBody>
      </p:sp>
      <p:sp>
        <p:nvSpPr>
          <p:cNvPr id="16" name="Text 10"/>
          <p:cNvSpPr/>
          <p:nvPr/>
        </p:nvSpPr>
        <p:spPr>
          <a:xfrm>
            <a:off x="10175915" y="5097899"/>
            <a:ext cx="2194322"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Partner with influential figures in the elderly care sector.</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6905" y="0"/>
            <a:ext cx="14630400" cy="8229600"/>
          </a:xfrm>
          <a:prstGeom prst="rect">
            <a:avLst/>
          </a:prstGeom>
          <a:solidFill>
            <a:srgbClr val="050505"/>
          </a:solidFill>
          <a:ln/>
        </p:spPr>
      </p:sp>
      <p:sp>
        <p:nvSpPr>
          <p:cNvPr id="4" name="Text 2"/>
          <p:cNvSpPr/>
          <p:nvPr/>
        </p:nvSpPr>
        <p:spPr>
          <a:xfrm>
            <a:off x="2037993" y="2438757"/>
            <a:ext cx="5723692"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Building Partnerships</a:t>
            </a:r>
            <a:endParaRPr lang="en-US" sz="4374" dirty="0"/>
          </a:p>
        </p:txBody>
      </p:sp>
      <p:sp>
        <p:nvSpPr>
          <p:cNvPr id="5" name="Text 3"/>
          <p:cNvSpPr/>
          <p:nvPr/>
        </p:nvSpPr>
        <p:spPr>
          <a:xfrm>
            <a:off x="2037993" y="3688556"/>
            <a:ext cx="2846903" cy="347186"/>
          </a:xfrm>
          <a:prstGeom prst="rect">
            <a:avLst/>
          </a:prstGeom>
          <a:noFill/>
          <a:ln/>
        </p:spPr>
        <p:txBody>
          <a:bodyPr wrap="none" rtlCol="0" anchor="t"/>
          <a:lstStyle/>
          <a:p>
            <a:pPr marL="0" indent="0">
              <a:lnSpc>
                <a:spcPts val="2734"/>
              </a:lnSpc>
              <a:buNone/>
            </a:pPr>
            <a:r>
              <a:rPr lang="en-US" sz="2187" dirty="0">
                <a:solidFill>
                  <a:srgbClr val="F2F2F3"/>
                </a:solidFill>
                <a:latin typeface="Poppins" pitchFamily="34" charset="0"/>
                <a:ea typeface="Poppins" pitchFamily="34" charset="-122"/>
                <a:cs typeface="Poppins" pitchFamily="34" charset="-120"/>
              </a:rPr>
              <a:t>Healthcare Providers</a:t>
            </a:r>
            <a:endParaRPr lang="en-US" sz="2187" dirty="0"/>
          </a:p>
        </p:txBody>
      </p:sp>
      <p:sp>
        <p:nvSpPr>
          <p:cNvPr id="6" name="Text 4"/>
          <p:cNvSpPr/>
          <p:nvPr/>
        </p:nvSpPr>
        <p:spPr>
          <a:xfrm>
            <a:off x="2037993" y="4257913"/>
            <a:ext cx="3156347" cy="1333024"/>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Partner with healthcare providers and insurance companies to integrate the app into their services.</a:t>
            </a:r>
            <a:endParaRPr lang="en-US" sz="1750" dirty="0"/>
          </a:p>
        </p:txBody>
      </p:sp>
      <p:sp>
        <p:nvSpPr>
          <p:cNvPr id="7" name="Text 5"/>
          <p:cNvSpPr/>
          <p:nvPr/>
        </p:nvSpPr>
        <p:spPr>
          <a:xfrm>
            <a:off x="5743932" y="3688556"/>
            <a:ext cx="2922865" cy="347186"/>
          </a:xfrm>
          <a:prstGeom prst="rect">
            <a:avLst/>
          </a:prstGeom>
          <a:noFill/>
          <a:ln/>
        </p:spPr>
        <p:txBody>
          <a:bodyPr wrap="none" rtlCol="0" anchor="t"/>
          <a:lstStyle/>
          <a:p>
            <a:pPr marL="0" indent="0">
              <a:lnSpc>
                <a:spcPts val="2734"/>
              </a:lnSpc>
              <a:buNone/>
            </a:pPr>
            <a:r>
              <a:rPr lang="en-US" sz="2187" dirty="0">
                <a:solidFill>
                  <a:srgbClr val="F2F2F3"/>
                </a:solidFill>
                <a:latin typeface="Poppins" pitchFamily="34" charset="0"/>
                <a:ea typeface="Poppins" pitchFamily="34" charset="-122"/>
                <a:cs typeface="Poppins" pitchFamily="34" charset="-120"/>
              </a:rPr>
              <a:t>Senior Living Facilities</a:t>
            </a:r>
            <a:endParaRPr lang="en-US" sz="2187" dirty="0"/>
          </a:p>
        </p:txBody>
      </p:sp>
      <p:sp>
        <p:nvSpPr>
          <p:cNvPr id="8" name="Text 6"/>
          <p:cNvSpPr/>
          <p:nvPr/>
        </p:nvSpPr>
        <p:spPr>
          <a:xfrm>
            <a:off x="5743932" y="4257913"/>
            <a:ext cx="3156347" cy="999768"/>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Collaborate with assisted living communities to offer the app as a transportation solution.</a:t>
            </a:r>
            <a:endParaRPr lang="en-US" sz="1750" dirty="0"/>
          </a:p>
        </p:txBody>
      </p:sp>
      <p:sp>
        <p:nvSpPr>
          <p:cNvPr id="9" name="Text 7"/>
          <p:cNvSpPr/>
          <p:nvPr/>
        </p:nvSpPr>
        <p:spPr>
          <a:xfrm>
            <a:off x="9449872" y="3688556"/>
            <a:ext cx="3139440" cy="347186"/>
          </a:xfrm>
          <a:prstGeom prst="rect">
            <a:avLst/>
          </a:prstGeom>
          <a:noFill/>
          <a:ln/>
        </p:spPr>
        <p:txBody>
          <a:bodyPr wrap="none" rtlCol="0" anchor="t"/>
          <a:lstStyle/>
          <a:p>
            <a:pPr marL="0" indent="0">
              <a:lnSpc>
                <a:spcPts val="2734"/>
              </a:lnSpc>
              <a:buNone/>
            </a:pPr>
            <a:r>
              <a:rPr lang="en-US" sz="2187" dirty="0">
                <a:solidFill>
                  <a:srgbClr val="F2F2F3"/>
                </a:solidFill>
                <a:latin typeface="Poppins" pitchFamily="34" charset="0"/>
                <a:ea typeface="Poppins" pitchFamily="34" charset="-122"/>
                <a:cs typeface="Poppins" pitchFamily="34" charset="-120"/>
              </a:rPr>
              <a:t>Government Programs</a:t>
            </a:r>
            <a:endParaRPr lang="en-US" sz="2187" dirty="0"/>
          </a:p>
        </p:txBody>
      </p:sp>
      <p:sp>
        <p:nvSpPr>
          <p:cNvPr id="10" name="Text 8"/>
          <p:cNvSpPr/>
          <p:nvPr/>
        </p:nvSpPr>
        <p:spPr>
          <a:xfrm>
            <a:off x="9449872" y="4257913"/>
            <a:ext cx="3156347" cy="1333024"/>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Engage with local government initiatives and programs focused on elderly care and mobility.</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3"/>
          <p:cNvSpPr/>
          <p:nvPr/>
        </p:nvSpPr>
        <p:spPr>
          <a:xfrm>
            <a:off x="2037993" y="2631043"/>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Generating Buzz</a:t>
            </a:r>
            <a:endParaRPr lang="en-US" sz="4374" dirty="0"/>
          </a:p>
        </p:txBody>
      </p:sp>
      <p:sp>
        <p:nvSpPr>
          <p:cNvPr id="7" name="Shape 4"/>
          <p:cNvSpPr/>
          <p:nvPr/>
        </p:nvSpPr>
        <p:spPr>
          <a:xfrm>
            <a:off x="2037993" y="3658672"/>
            <a:ext cx="3370064" cy="1939766"/>
          </a:xfrm>
          <a:prstGeom prst="roundRect">
            <a:avLst>
              <a:gd name="adj" fmla="val 5155"/>
            </a:avLst>
          </a:prstGeom>
          <a:solidFill>
            <a:srgbClr val="3D3D42"/>
          </a:solidFill>
          <a:ln w="7620">
            <a:solidFill>
              <a:srgbClr val="56565B"/>
            </a:solidFill>
            <a:prstDash val="solid"/>
          </a:ln>
        </p:spPr>
      </p:sp>
      <p:sp>
        <p:nvSpPr>
          <p:cNvPr id="8" name="Text 5"/>
          <p:cNvSpPr/>
          <p:nvPr/>
        </p:nvSpPr>
        <p:spPr>
          <a:xfrm>
            <a:off x="2267783" y="3888462"/>
            <a:ext cx="277749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Press Releases</a:t>
            </a:r>
            <a:endParaRPr lang="en-US" sz="2187" dirty="0"/>
          </a:p>
        </p:txBody>
      </p:sp>
      <p:sp>
        <p:nvSpPr>
          <p:cNvPr id="9" name="Text 6"/>
          <p:cNvSpPr/>
          <p:nvPr/>
        </p:nvSpPr>
        <p:spPr>
          <a:xfrm>
            <a:off x="2267783" y="4368879"/>
            <a:ext cx="2910483" cy="999768"/>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Leverage media coverage to generate awareness and interest in the app.</a:t>
            </a:r>
            <a:endParaRPr lang="en-US" sz="1750" dirty="0"/>
          </a:p>
        </p:txBody>
      </p:sp>
      <p:sp>
        <p:nvSpPr>
          <p:cNvPr id="10" name="Shape 7"/>
          <p:cNvSpPr/>
          <p:nvPr/>
        </p:nvSpPr>
        <p:spPr>
          <a:xfrm>
            <a:off x="5630228" y="3658672"/>
            <a:ext cx="3370064" cy="1939766"/>
          </a:xfrm>
          <a:prstGeom prst="roundRect">
            <a:avLst>
              <a:gd name="adj" fmla="val 5155"/>
            </a:avLst>
          </a:prstGeom>
          <a:solidFill>
            <a:srgbClr val="3D3D42"/>
          </a:solidFill>
          <a:ln w="7620">
            <a:solidFill>
              <a:srgbClr val="56565B"/>
            </a:solidFill>
            <a:prstDash val="solid"/>
          </a:ln>
        </p:spPr>
      </p:sp>
      <p:sp>
        <p:nvSpPr>
          <p:cNvPr id="11" name="Text 8"/>
          <p:cNvSpPr/>
          <p:nvPr/>
        </p:nvSpPr>
        <p:spPr>
          <a:xfrm>
            <a:off x="5860018" y="3888462"/>
            <a:ext cx="277749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Launch Events</a:t>
            </a:r>
            <a:endParaRPr lang="en-US" sz="2187" dirty="0"/>
          </a:p>
        </p:txBody>
      </p:sp>
      <p:sp>
        <p:nvSpPr>
          <p:cNvPr id="12" name="Text 9"/>
          <p:cNvSpPr/>
          <p:nvPr/>
        </p:nvSpPr>
        <p:spPr>
          <a:xfrm>
            <a:off x="5860018" y="4368879"/>
            <a:ext cx="2910483" cy="999768"/>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Host engaging community events to introduce the app and its features.</a:t>
            </a:r>
            <a:endParaRPr lang="en-US" sz="1750" dirty="0"/>
          </a:p>
        </p:txBody>
      </p:sp>
      <p:sp>
        <p:nvSpPr>
          <p:cNvPr id="13" name="Shape 10"/>
          <p:cNvSpPr/>
          <p:nvPr/>
        </p:nvSpPr>
        <p:spPr>
          <a:xfrm>
            <a:off x="9222462" y="3658672"/>
            <a:ext cx="3370064" cy="1939766"/>
          </a:xfrm>
          <a:prstGeom prst="roundRect">
            <a:avLst>
              <a:gd name="adj" fmla="val 5155"/>
            </a:avLst>
          </a:prstGeom>
          <a:solidFill>
            <a:srgbClr val="3D3D42"/>
          </a:solidFill>
          <a:ln w="7620">
            <a:solidFill>
              <a:srgbClr val="56565B"/>
            </a:solidFill>
            <a:prstDash val="solid"/>
          </a:ln>
        </p:spPr>
      </p:sp>
      <p:sp>
        <p:nvSpPr>
          <p:cNvPr id="14" name="Text 11"/>
          <p:cNvSpPr/>
          <p:nvPr/>
        </p:nvSpPr>
        <p:spPr>
          <a:xfrm>
            <a:off x="9452253" y="3888462"/>
            <a:ext cx="277749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User Testimonials</a:t>
            </a:r>
            <a:endParaRPr lang="en-US" sz="2187" dirty="0"/>
          </a:p>
        </p:txBody>
      </p:sp>
      <p:sp>
        <p:nvSpPr>
          <p:cNvPr id="15" name="Text 12"/>
          <p:cNvSpPr/>
          <p:nvPr/>
        </p:nvSpPr>
        <p:spPr>
          <a:xfrm>
            <a:off x="9452253" y="4368879"/>
            <a:ext cx="2910483" cy="999768"/>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Showcase real-life success stories and the positive impact of the app.</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582176B7-AB81-C146-9F58-7D9228814ABE}"/>
              </a:ext>
            </a:extLst>
          </p:cNvPr>
          <p:cNvSpPr/>
          <p:nvPr/>
        </p:nvSpPr>
        <p:spPr>
          <a:xfrm>
            <a:off x="6905" y="0"/>
            <a:ext cx="14630400" cy="8229600"/>
          </a:xfrm>
          <a:prstGeom prst="rect">
            <a:avLst/>
          </a:prstGeom>
          <a:solidFill>
            <a:srgbClr val="050505"/>
          </a:solidFill>
          <a:ln/>
        </p:spPr>
      </p:sp>
      <p:sp>
        <p:nvSpPr>
          <p:cNvPr id="3" name="TextBox 2">
            <a:extLst>
              <a:ext uri="{FF2B5EF4-FFF2-40B4-BE49-F238E27FC236}">
                <a16:creationId xmlns:a16="http://schemas.microsoft.com/office/drawing/2014/main" id="{396658B8-0DEC-CBDA-F877-ED76601B0F37}"/>
              </a:ext>
            </a:extLst>
          </p:cNvPr>
          <p:cNvSpPr txBox="1"/>
          <p:nvPr/>
        </p:nvSpPr>
        <p:spPr>
          <a:xfrm>
            <a:off x="2269375" y="972589"/>
            <a:ext cx="8104909" cy="923330"/>
          </a:xfrm>
          <a:prstGeom prst="rect">
            <a:avLst/>
          </a:prstGeom>
          <a:noFill/>
        </p:spPr>
        <p:txBody>
          <a:bodyPr wrap="square" rtlCol="0">
            <a:spAutoFit/>
          </a:bodyPr>
          <a:lstStyle/>
          <a:p>
            <a:r>
              <a:rPr lang="en-IN" sz="5400" dirty="0">
                <a:solidFill>
                  <a:schemeClr val="bg1"/>
                </a:solidFill>
                <a:latin typeface="Poppins" panose="00000500000000000000" pitchFamily="2" charset="0"/>
                <a:cs typeface="Poppins" panose="00000500000000000000" pitchFamily="2" charset="0"/>
              </a:rPr>
              <a:t>Conclusion</a:t>
            </a:r>
          </a:p>
        </p:txBody>
      </p:sp>
      <p:sp>
        <p:nvSpPr>
          <p:cNvPr id="4" name="TextBox 3">
            <a:extLst>
              <a:ext uri="{FF2B5EF4-FFF2-40B4-BE49-F238E27FC236}">
                <a16:creationId xmlns:a16="http://schemas.microsoft.com/office/drawing/2014/main" id="{DECF4944-A515-6512-CA64-5268D85B4651}"/>
              </a:ext>
            </a:extLst>
          </p:cNvPr>
          <p:cNvSpPr txBox="1"/>
          <p:nvPr/>
        </p:nvSpPr>
        <p:spPr>
          <a:xfrm>
            <a:off x="1230284" y="2070899"/>
            <a:ext cx="10116589" cy="1077218"/>
          </a:xfrm>
          <a:prstGeom prst="rect">
            <a:avLst/>
          </a:prstGeom>
          <a:noFill/>
        </p:spPr>
        <p:txBody>
          <a:bodyPr wrap="square" rtlCol="0">
            <a:spAutoFit/>
          </a:bodyPr>
          <a:lstStyle/>
          <a:p>
            <a:r>
              <a:rPr lang="en-IN" sz="3200" dirty="0">
                <a:solidFill>
                  <a:schemeClr val="bg1"/>
                </a:solidFill>
                <a:latin typeface="Poppins" panose="00000500000000000000" pitchFamily="2" charset="0"/>
                <a:cs typeface="Poppins" panose="00000500000000000000" pitchFamily="2" charset="0"/>
              </a:rPr>
              <a:t>Summary of Key Elements:</a:t>
            </a:r>
          </a:p>
          <a:p>
            <a:endParaRPr lang="en-IN" sz="3200" dirty="0">
              <a:solidFill>
                <a:schemeClr val="bg1"/>
              </a:solidFill>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C620C4C6-6402-765E-E844-54196A9C3DA3}"/>
              </a:ext>
            </a:extLst>
          </p:cNvPr>
          <p:cNvSpPr txBox="1"/>
          <p:nvPr/>
        </p:nvSpPr>
        <p:spPr>
          <a:xfrm>
            <a:off x="1562792" y="2906158"/>
            <a:ext cx="10515601" cy="1569660"/>
          </a:xfrm>
          <a:prstGeom prst="rect">
            <a:avLst/>
          </a:prstGeom>
          <a:noFill/>
        </p:spPr>
        <p:txBody>
          <a:bodyPr wrap="square" rtlCol="0">
            <a:spAutoFit/>
          </a:bodyPr>
          <a:lstStyle/>
          <a:p>
            <a:pPr>
              <a:buFont typeface="Arial" panose="020B0604020202020204" pitchFamily="34" charset="0"/>
              <a:buChar char="•"/>
            </a:pPr>
            <a:r>
              <a:rPr lang="en-US" sz="2400" dirty="0">
                <a:solidFill>
                  <a:schemeClr val="bg1"/>
                </a:solidFill>
                <a:latin typeface="Poppins" panose="00000500000000000000" pitchFamily="2" charset="0"/>
                <a:cs typeface="Poppins" panose="00000500000000000000" pitchFamily="2" charset="0"/>
              </a:rPr>
              <a:t> Recap of the product roadmap stages and key deliverables</a:t>
            </a:r>
          </a:p>
          <a:p>
            <a:pPr>
              <a:buFont typeface="Arial" panose="020B0604020202020204" pitchFamily="34" charset="0"/>
              <a:buChar char="•"/>
            </a:pPr>
            <a:r>
              <a:rPr lang="en-US" sz="2400" dirty="0">
                <a:solidFill>
                  <a:schemeClr val="bg1"/>
                </a:solidFill>
                <a:latin typeface="Poppins" panose="00000500000000000000" pitchFamily="2" charset="0"/>
                <a:cs typeface="Poppins" panose="00000500000000000000" pitchFamily="2" charset="0"/>
              </a:rPr>
              <a:t> Highlight the prioritized features and their importance</a:t>
            </a:r>
          </a:p>
          <a:p>
            <a:pPr>
              <a:buFont typeface="Arial" panose="020B0604020202020204" pitchFamily="34" charset="0"/>
              <a:buChar char="•"/>
            </a:pPr>
            <a:r>
              <a:rPr lang="en-US" sz="2400" dirty="0">
                <a:solidFill>
                  <a:schemeClr val="bg1"/>
                </a:solidFill>
                <a:latin typeface="Poppins" panose="00000500000000000000" pitchFamily="2" charset="0"/>
                <a:cs typeface="Poppins" panose="00000500000000000000" pitchFamily="2" charset="0"/>
              </a:rPr>
              <a:t> Emphasize the launch strategy and its components</a:t>
            </a:r>
          </a:p>
          <a:p>
            <a:endParaRPr lang="en-IN" sz="2400" dirty="0">
              <a:solidFill>
                <a:schemeClr val="bg1"/>
              </a:solidFill>
              <a:latin typeface="Poppins" panose="00000500000000000000" pitchFamily="2" charset="0"/>
              <a:cs typeface="Poppins" panose="00000500000000000000" pitchFamily="2" charset="0"/>
            </a:endParaRPr>
          </a:p>
        </p:txBody>
      </p:sp>
      <p:sp>
        <p:nvSpPr>
          <p:cNvPr id="6" name="TextBox 5">
            <a:extLst>
              <a:ext uri="{FF2B5EF4-FFF2-40B4-BE49-F238E27FC236}">
                <a16:creationId xmlns:a16="http://schemas.microsoft.com/office/drawing/2014/main" id="{40584241-0535-A533-FD92-5DFDD1638C57}"/>
              </a:ext>
            </a:extLst>
          </p:cNvPr>
          <p:cNvSpPr txBox="1"/>
          <p:nvPr/>
        </p:nvSpPr>
        <p:spPr>
          <a:xfrm>
            <a:off x="1230284" y="4904509"/>
            <a:ext cx="3749040" cy="1077218"/>
          </a:xfrm>
          <a:prstGeom prst="rect">
            <a:avLst/>
          </a:prstGeom>
          <a:noFill/>
        </p:spPr>
        <p:txBody>
          <a:bodyPr wrap="square" rtlCol="0">
            <a:spAutoFit/>
          </a:bodyPr>
          <a:lstStyle/>
          <a:p>
            <a:r>
              <a:rPr lang="en-IN" sz="3200" dirty="0">
                <a:solidFill>
                  <a:schemeClr val="bg1"/>
                </a:solidFill>
                <a:latin typeface="Poppins" panose="00000500000000000000" pitchFamily="2" charset="0"/>
                <a:cs typeface="Poppins" panose="00000500000000000000" pitchFamily="2" charset="0"/>
              </a:rPr>
              <a:t>Final Thoughts:</a:t>
            </a:r>
          </a:p>
          <a:p>
            <a:endParaRPr lang="en-IN" sz="3200" dirty="0">
              <a:solidFill>
                <a:schemeClr val="bg1"/>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E6CBFF49-FA43-BD23-4FCA-1E63561CA01A}"/>
              </a:ext>
            </a:extLst>
          </p:cNvPr>
          <p:cNvSpPr txBox="1"/>
          <p:nvPr/>
        </p:nvSpPr>
        <p:spPr>
          <a:xfrm>
            <a:off x="1472761" y="5812316"/>
            <a:ext cx="9459883" cy="1323439"/>
          </a:xfrm>
          <a:prstGeom prst="rect">
            <a:avLst/>
          </a:prstGeom>
          <a:noFill/>
        </p:spPr>
        <p:txBody>
          <a:bodyPr wrap="square" rtlCol="0">
            <a:spAutoFit/>
          </a:bodyPr>
          <a:lstStyle/>
          <a:p>
            <a:r>
              <a:rPr lang="en-US" sz="2000" dirty="0">
                <a:solidFill>
                  <a:schemeClr val="bg1"/>
                </a:solidFill>
                <a:latin typeface="Poppins" panose="00000500000000000000" pitchFamily="2" charset="0"/>
                <a:cs typeface="Poppins" panose="00000500000000000000" pitchFamily="2" charset="0"/>
              </a:rPr>
              <a:t>The "Uber Care for Elderly" initiative has a significant impact on improving elderly mobility and quality of life. We invite all stakeholders and partners to support this important cause.</a:t>
            </a:r>
          </a:p>
          <a:p>
            <a:endParaRPr lang="en-IN" sz="20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65771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21B7920E-82FB-A974-B6C0-8E8F5988F365}"/>
              </a:ext>
            </a:extLst>
          </p:cNvPr>
          <p:cNvSpPr/>
          <p:nvPr/>
        </p:nvSpPr>
        <p:spPr>
          <a:xfrm>
            <a:off x="6905" y="0"/>
            <a:ext cx="14630400" cy="8229600"/>
          </a:xfrm>
          <a:prstGeom prst="rect">
            <a:avLst/>
          </a:prstGeom>
          <a:solidFill>
            <a:srgbClr val="050505"/>
          </a:solidFill>
          <a:ln/>
        </p:spPr>
      </p:sp>
      <p:sp>
        <p:nvSpPr>
          <p:cNvPr id="3" name="TextBox 2">
            <a:extLst>
              <a:ext uri="{FF2B5EF4-FFF2-40B4-BE49-F238E27FC236}">
                <a16:creationId xmlns:a16="http://schemas.microsoft.com/office/drawing/2014/main" id="{41F4C649-8326-7C63-21CE-6E638725EC31}"/>
              </a:ext>
            </a:extLst>
          </p:cNvPr>
          <p:cNvSpPr txBox="1"/>
          <p:nvPr/>
        </p:nvSpPr>
        <p:spPr>
          <a:xfrm>
            <a:off x="2485505" y="1238596"/>
            <a:ext cx="6575368" cy="1107996"/>
          </a:xfrm>
          <a:prstGeom prst="rect">
            <a:avLst/>
          </a:prstGeom>
          <a:noFill/>
        </p:spPr>
        <p:txBody>
          <a:bodyPr wrap="square" rtlCol="0">
            <a:spAutoFit/>
          </a:bodyPr>
          <a:lstStyle/>
          <a:p>
            <a:r>
              <a:rPr lang="en-US" sz="6600" dirty="0">
                <a:solidFill>
                  <a:schemeClr val="bg1"/>
                </a:solidFill>
                <a:latin typeface="Arial Black" panose="020B0A04020102020204" pitchFamily="34" charset="0"/>
              </a:rPr>
              <a:t>Thank You</a:t>
            </a:r>
            <a:endParaRPr lang="en-IN" sz="66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id="{D99B2416-FA3C-9545-F51F-1D822C65DFA3}"/>
              </a:ext>
            </a:extLst>
          </p:cNvPr>
          <p:cNvSpPr txBox="1"/>
          <p:nvPr/>
        </p:nvSpPr>
        <p:spPr>
          <a:xfrm>
            <a:off x="7439890" y="6010102"/>
            <a:ext cx="6666808" cy="1200329"/>
          </a:xfrm>
          <a:prstGeom prst="rect">
            <a:avLst/>
          </a:prstGeom>
          <a:noFill/>
        </p:spPr>
        <p:txBody>
          <a:bodyPr wrap="square" rtlCol="0">
            <a:spAutoFit/>
          </a:bodyPr>
          <a:lstStyle/>
          <a:p>
            <a:r>
              <a:rPr lang="en-US" sz="2400" b="1" dirty="0">
                <a:solidFill>
                  <a:schemeClr val="bg1"/>
                </a:solidFill>
              </a:rPr>
              <a:t>Name --  Aman Bhardwaj</a:t>
            </a:r>
          </a:p>
          <a:p>
            <a:r>
              <a:rPr lang="en-US" sz="2400" b="1" dirty="0">
                <a:solidFill>
                  <a:schemeClr val="bg1"/>
                </a:solidFill>
              </a:rPr>
              <a:t>Roll No. --  2022PBA9271</a:t>
            </a:r>
          </a:p>
          <a:p>
            <a:r>
              <a:rPr lang="en-US" sz="2400" b="1" dirty="0">
                <a:solidFill>
                  <a:schemeClr val="bg1"/>
                </a:solidFill>
              </a:rPr>
              <a:t>E mail --  aman.bhardwaj.mba22@gmail.com</a:t>
            </a:r>
            <a:endParaRPr lang="en-IN" sz="2400" b="1" dirty="0">
              <a:solidFill>
                <a:schemeClr val="bg1"/>
              </a:solidFill>
            </a:endParaRPr>
          </a:p>
        </p:txBody>
      </p:sp>
    </p:spTree>
    <p:extLst>
      <p:ext uri="{BB962C8B-B14F-4D97-AF65-F5344CB8AC3E}">
        <p14:creationId xmlns:p14="http://schemas.microsoft.com/office/powerpoint/2010/main" val="2484221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7620" y="34392"/>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583817" y="739141"/>
            <a:ext cx="9242941"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Objectives:</a:t>
            </a:r>
            <a:endParaRPr lang="en-US" sz="4374" dirty="0"/>
          </a:p>
        </p:txBody>
      </p:sp>
      <p:sp>
        <p:nvSpPr>
          <p:cNvPr id="6" name="Shape 3"/>
          <p:cNvSpPr/>
          <p:nvPr/>
        </p:nvSpPr>
        <p:spPr>
          <a:xfrm>
            <a:off x="740866" y="1876670"/>
            <a:ext cx="499943" cy="499943"/>
          </a:xfrm>
          <a:prstGeom prst="roundRect">
            <a:avLst>
              <a:gd name="adj" fmla="val 20000"/>
            </a:avLst>
          </a:prstGeom>
          <a:solidFill>
            <a:srgbClr val="3D3D42"/>
          </a:solidFill>
          <a:ln w="7620">
            <a:solidFill>
              <a:srgbClr val="56565B"/>
            </a:solidFill>
            <a:prstDash val="solid"/>
          </a:ln>
        </p:spPr>
      </p:sp>
      <p:sp>
        <p:nvSpPr>
          <p:cNvPr id="7" name="Text 4"/>
          <p:cNvSpPr/>
          <p:nvPr/>
        </p:nvSpPr>
        <p:spPr>
          <a:xfrm>
            <a:off x="942140" y="1940607"/>
            <a:ext cx="97393"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8" name="Text 5"/>
          <p:cNvSpPr/>
          <p:nvPr/>
        </p:nvSpPr>
        <p:spPr>
          <a:xfrm>
            <a:off x="1334807" y="1871451"/>
            <a:ext cx="6459782" cy="694373"/>
          </a:xfrm>
          <a:prstGeom prst="rect">
            <a:avLst/>
          </a:prstGeom>
          <a:noFill/>
          <a:ln/>
        </p:spPr>
        <p:txBody>
          <a:bodyPr wrap="none" rtlCol="0" anchor="t"/>
          <a:lstStyle/>
          <a:p>
            <a:pPr marL="0" indent="0">
              <a:lnSpc>
                <a:spcPts val="2734"/>
              </a:lnSpc>
              <a:buNone/>
            </a:pPr>
            <a:r>
              <a:rPr lang="en-US" sz="2400" dirty="0">
                <a:solidFill>
                  <a:schemeClr val="bg1"/>
                </a:solidFill>
                <a:latin typeface="ui-sans-serif"/>
              </a:rPr>
              <a:t>Develop a Comprehensive Product Roadmap:</a:t>
            </a:r>
          </a:p>
        </p:txBody>
      </p:sp>
      <p:sp>
        <p:nvSpPr>
          <p:cNvPr id="10" name="Shape 7"/>
          <p:cNvSpPr/>
          <p:nvPr/>
        </p:nvSpPr>
        <p:spPr>
          <a:xfrm>
            <a:off x="3637359" y="3841551"/>
            <a:ext cx="499943" cy="499943"/>
          </a:xfrm>
          <a:prstGeom prst="roundRect">
            <a:avLst>
              <a:gd name="adj" fmla="val 20000"/>
            </a:avLst>
          </a:prstGeom>
          <a:solidFill>
            <a:srgbClr val="3D3D42"/>
          </a:solidFill>
          <a:ln w="7620">
            <a:solidFill>
              <a:srgbClr val="56565B"/>
            </a:solidFill>
            <a:prstDash val="solid"/>
          </a:ln>
        </p:spPr>
      </p:sp>
      <p:sp>
        <p:nvSpPr>
          <p:cNvPr id="11" name="Text 8"/>
          <p:cNvSpPr/>
          <p:nvPr/>
        </p:nvSpPr>
        <p:spPr>
          <a:xfrm>
            <a:off x="3791902" y="3883223"/>
            <a:ext cx="190738"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5" name="Shape 7">
            <a:extLst>
              <a:ext uri="{FF2B5EF4-FFF2-40B4-BE49-F238E27FC236}">
                <a16:creationId xmlns:a16="http://schemas.microsoft.com/office/drawing/2014/main" id="{1BF18200-AB1A-5DC9-E684-6A815521C049}"/>
              </a:ext>
            </a:extLst>
          </p:cNvPr>
          <p:cNvSpPr/>
          <p:nvPr/>
        </p:nvSpPr>
        <p:spPr>
          <a:xfrm>
            <a:off x="818681" y="5454524"/>
            <a:ext cx="499943" cy="499943"/>
          </a:xfrm>
          <a:prstGeom prst="roundRect">
            <a:avLst>
              <a:gd name="adj" fmla="val 20000"/>
            </a:avLst>
          </a:prstGeom>
          <a:solidFill>
            <a:srgbClr val="3D3D42"/>
          </a:solidFill>
          <a:ln w="7620">
            <a:solidFill>
              <a:srgbClr val="56565B"/>
            </a:solidFill>
            <a:prstDash val="solid"/>
          </a:ln>
        </p:spPr>
      </p:sp>
      <p:sp>
        <p:nvSpPr>
          <p:cNvPr id="16" name="Text 8">
            <a:extLst>
              <a:ext uri="{FF2B5EF4-FFF2-40B4-BE49-F238E27FC236}">
                <a16:creationId xmlns:a16="http://schemas.microsoft.com/office/drawing/2014/main" id="{565593FC-25E2-2C31-62AC-C11E68BFFF7A}"/>
              </a:ext>
            </a:extLst>
          </p:cNvPr>
          <p:cNvSpPr/>
          <p:nvPr/>
        </p:nvSpPr>
        <p:spPr>
          <a:xfrm>
            <a:off x="973224" y="5496196"/>
            <a:ext cx="190738"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cs typeface="Poppins" pitchFamily="34" charset="-120"/>
              </a:rPr>
              <a:t>3</a:t>
            </a:r>
            <a:endParaRPr lang="en-US" sz="2624" dirty="0"/>
          </a:p>
        </p:txBody>
      </p:sp>
      <p:sp>
        <p:nvSpPr>
          <p:cNvPr id="17" name="Text 9">
            <a:extLst>
              <a:ext uri="{FF2B5EF4-FFF2-40B4-BE49-F238E27FC236}">
                <a16:creationId xmlns:a16="http://schemas.microsoft.com/office/drawing/2014/main" id="{FC6A5947-1C5F-C81F-6493-47A4917DE934}"/>
              </a:ext>
            </a:extLst>
          </p:cNvPr>
          <p:cNvSpPr/>
          <p:nvPr/>
        </p:nvSpPr>
        <p:spPr>
          <a:xfrm>
            <a:off x="1558408" y="5420816"/>
            <a:ext cx="2777490" cy="347186"/>
          </a:xfrm>
          <a:prstGeom prst="rect">
            <a:avLst/>
          </a:prstGeom>
          <a:noFill/>
          <a:ln/>
        </p:spPr>
        <p:txBody>
          <a:bodyPr wrap="none" rtlCol="0" anchor="t"/>
          <a:lstStyle/>
          <a:p>
            <a:pPr marL="0" indent="0">
              <a:lnSpc>
                <a:spcPts val="2734"/>
              </a:lnSpc>
              <a:buNone/>
            </a:pPr>
            <a:r>
              <a:rPr lang="en-US" sz="2187" dirty="0">
                <a:solidFill>
                  <a:srgbClr val="E5E0DF"/>
                </a:solidFill>
                <a:latin typeface="ui-sans-serif"/>
                <a:cs typeface="Poppins" pitchFamily="34" charset="-120"/>
              </a:rPr>
              <a:t>Create an effective launch strategy:</a:t>
            </a:r>
            <a:endParaRPr lang="en-US" sz="2187" dirty="0">
              <a:latin typeface="ui-sans-serif"/>
            </a:endParaRPr>
          </a:p>
        </p:txBody>
      </p:sp>
      <p:sp>
        <p:nvSpPr>
          <p:cNvPr id="18" name="Text 10">
            <a:extLst>
              <a:ext uri="{FF2B5EF4-FFF2-40B4-BE49-F238E27FC236}">
                <a16:creationId xmlns:a16="http://schemas.microsoft.com/office/drawing/2014/main" id="{F65EA595-1CE6-35E7-7A7D-3C8656BF9005}"/>
              </a:ext>
            </a:extLst>
          </p:cNvPr>
          <p:cNvSpPr/>
          <p:nvPr/>
        </p:nvSpPr>
        <p:spPr>
          <a:xfrm>
            <a:off x="1670209" y="5912676"/>
            <a:ext cx="6576016" cy="1159155"/>
          </a:xfrm>
          <a:prstGeom prst="rect">
            <a:avLst/>
          </a:prstGeom>
          <a:noFill/>
          <a:ln/>
        </p:spPr>
        <p:txBody>
          <a:bodyPr wrap="square" rtlCol="0" anchor="t"/>
          <a:lstStyle/>
          <a:p>
            <a:pPr marL="285750" indent="-285750">
              <a:lnSpc>
                <a:spcPts val="2624"/>
              </a:lnSpc>
              <a:buFont typeface="Arial" panose="020B0604020202020204" pitchFamily="34" charset="0"/>
              <a:buChar char="•"/>
            </a:pPr>
            <a:r>
              <a:rPr lang="en-US" sz="1750" dirty="0">
                <a:solidFill>
                  <a:srgbClr val="E5E0DF"/>
                </a:solidFill>
                <a:latin typeface="ui-sans-serif"/>
                <a:ea typeface="Roboto" pitchFamily="34" charset="-122"/>
                <a:cs typeface="Roboto" pitchFamily="34" charset="-120"/>
              </a:rPr>
              <a:t>Define target market and marketing channels.</a:t>
            </a:r>
          </a:p>
          <a:p>
            <a:pPr marL="285750" indent="-285750">
              <a:lnSpc>
                <a:spcPts val="2624"/>
              </a:lnSpc>
              <a:buFont typeface="Arial" panose="020B0604020202020204" pitchFamily="34" charset="0"/>
              <a:buChar char="•"/>
            </a:pPr>
            <a:r>
              <a:rPr lang="en-US" sz="1750" dirty="0">
                <a:solidFill>
                  <a:srgbClr val="E5E0DF"/>
                </a:solidFill>
                <a:latin typeface="ui-sans-serif"/>
                <a:ea typeface="Roboto" pitchFamily="34" charset="-122"/>
                <a:cs typeface="Roboto" pitchFamily="34" charset="-120"/>
              </a:rPr>
              <a:t>Develop tactics to promote user adoption.</a:t>
            </a:r>
          </a:p>
          <a:p>
            <a:pPr marL="285750" indent="-285750">
              <a:lnSpc>
                <a:spcPts val="2624"/>
              </a:lnSpc>
              <a:buFont typeface="Arial" panose="020B0604020202020204" pitchFamily="34" charset="0"/>
              <a:buChar char="•"/>
            </a:pPr>
            <a:r>
              <a:rPr lang="en-US" sz="1750" dirty="0">
                <a:solidFill>
                  <a:srgbClr val="E5E0DF"/>
                </a:solidFill>
                <a:latin typeface="ui-sans-serif"/>
                <a:ea typeface="Roboto" pitchFamily="34" charset="-122"/>
                <a:cs typeface="Roboto" pitchFamily="34" charset="-120"/>
              </a:rPr>
              <a:t>Build partnerships and generate buzz around the launch.</a:t>
            </a:r>
            <a:endParaRPr lang="en-US" sz="1750" dirty="0">
              <a:latin typeface="ui-sans-serif"/>
            </a:endParaRPr>
          </a:p>
        </p:txBody>
      </p:sp>
      <p:sp>
        <p:nvSpPr>
          <p:cNvPr id="19" name="TextBox 18">
            <a:extLst>
              <a:ext uri="{FF2B5EF4-FFF2-40B4-BE49-F238E27FC236}">
                <a16:creationId xmlns:a16="http://schemas.microsoft.com/office/drawing/2014/main" id="{1EBF8FD6-19FF-C322-CA03-F690ADC10F9C}"/>
              </a:ext>
            </a:extLst>
          </p:cNvPr>
          <p:cNvSpPr txBox="1"/>
          <p:nvPr/>
        </p:nvSpPr>
        <p:spPr>
          <a:xfrm>
            <a:off x="1558407" y="2660073"/>
            <a:ext cx="4218938"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ui-sans-serif"/>
              </a:rPr>
              <a:t>Outline key stages and milestones</a:t>
            </a:r>
          </a:p>
          <a:p>
            <a:pPr marL="285750" indent="-285750">
              <a:buFont typeface="Arial" panose="020B0604020202020204" pitchFamily="34" charset="0"/>
              <a:buChar char="•"/>
            </a:pPr>
            <a:r>
              <a:rPr lang="en-US" dirty="0">
                <a:solidFill>
                  <a:schemeClr val="bg1"/>
                </a:solidFill>
                <a:latin typeface="ui-sans-serif"/>
              </a:rPr>
              <a:t>Define clear deliverables for each phase</a:t>
            </a:r>
            <a:endParaRPr lang="en-IN" dirty="0">
              <a:solidFill>
                <a:schemeClr val="bg1"/>
              </a:solidFill>
              <a:latin typeface="ui-sans-serif"/>
            </a:endParaRPr>
          </a:p>
        </p:txBody>
      </p:sp>
      <p:sp>
        <p:nvSpPr>
          <p:cNvPr id="20" name="Text 5">
            <a:extLst>
              <a:ext uri="{FF2B5EF4-FFF2-40B4-BE49-F238E27FC236}">
                <a16:creationId xmlns:a16="http://schemas.microsoft.com/office/drawing/2014/main" id="{33B1A200-033B-1FB7-B487-37DB6C9A3943}"/>
              </a:ext>
            </a:extLst>
          </p:cNvPr>
          <p:cNvSpPr/>
          <p:nvPr/>
        </p:nvSpPr>
        <p:spPr>
          <a:xfrm>
            <a:off x="4328970" y="3799820"/>
            <a:ext cx="6459782" cy="522149"/>
          </a:xfrm>
          <a:prstGeom prst="rect">
            <a:avLst/>
          </a:prstGeom>
          <a:noFill/>
          <a:ln/>
        </p:spPr>
        <p:txBody>
          <a:bodyPr wrap="none" rtlCol="0" anchor="t"/>
          <a:lstStyle/>
          <a:p>
            <a:pPr marL="0" indent="0">
              <a:lnSpc>
                <a:spcPts val="2734"/>
              </a:lnSpc>
              <a:buNone/>
            </a:pPr>
            <a:r>
              <a:rPr lang="en-US" sz="2400" dirty="0">
                <a:solidFill>
                  <a:schemeClr val="bg1"/>
                </a:solidFill>
                <a:latin typeface="ui-sans-serif"/>
              </a:rPr>
              <a:t>Identify and Prioritize Essential Features:</a:t>
            </a:r>
          </a:p>
        </p:txBody>
      </p:sp>
      <p:sp>
        <p:nvSpPr>
          <p:cNvPr id="21" name="TextBox 20">
            <a:extLst>
              <a:ext uri="{FF2B5EF4-FFF2-40B4-BE49-F238E27FC236}">
                <a16:creationId xmlns:a16="http://schemas.microsoft.com/office/drawing/2014/main" id="{93F235A1-2222-1C6D-67C4-990376D8D3DB}"/>
              </a:ext>
            </a:extLst>
          </p:cNvPr>
          <p:cNvSpPr txBox="1"/>
          <p:nvPr/>
        </p:nvSpPr>
        <p:spPr>
          <a:xfrm>
            <a:off x="4414057" y="4327240"/>
            <a:ext cx="5412701"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ui-sans-serif"/>
              </a:rPr>
              <a:t>Determine critical features for the initial release.</a:t>
            </a:r>
          </a:p>
          <a:p>
            <a:pPr marL="285750" indent="-285750">
              <a:buFont typeface="Arial" panose="020B0604020202020204" pitchFamily="34" charset="0"/>
              <a:buChar char="•"/>
            </a:pPr>
            <a:r>
              <a:rPr lang="en-US" dirty="0">
                <a:solidFill>
                  <a:schemeClr val="bg1"/>
                </a:solidFill>
                <a:latin typeface="ui-sans-serif"/>
              </a:rPr>
              <a:t>Prioritize features based on user needs and market demands.</a:t>
            </a:r>
            <a:endParaRPr lang="en-IN" dirty="0">
              <a:solidFill>
                <a:schemeClr val="bg1"/>
              </a:solidFill>
              <a:latin typeface="ui-sans-ser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991910"/>
            <a:ext cx="8064818"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High-Level Product Roadmap</a:t>
            </a:r>
            <a:endParaRPr lang="en-US" sz="4374" dirty="0"/>
          </a:p>
        </p:txBody>
      </p:sp>
      <p:sp>
        <p:nvSpPr>
          <p:cNvPr id="6" name="Shape 3"/>
          <p:cNvSpPr/>
          <p:nvPr/>
        </p:nvSpPr>
        <p:spPr>
          <a:xfrm>
            <a:off x="4801910" y="2019538"/>
            <a:ext cx="44410" cy="5218152"/>
          </a:xfrm>
          <a:prstGeom prst="roundRect">
            <a:avLst>
              <a:gd name="adj" fmla="val 225151"/>
            </a:avLst>
          </a:prstGeom>
          <a:solidFill>
            <a:srgbClr val="56565B"/>
          </a:solidFill>
          <a:ln/>
        </p:spPr>
      </p:sp>
      <p:sp>
        <p:nvSpPr>
          <p:cNvPr id="7" name="Shape 4"/>
          <p:cNvSpPr/>
          <p:nvPr/>
        </p:nvSpPr>
        <p:spPr>
          <a:xfrm>
            <a:off x="5074027" y="2497157"/>
            <a:ext cx="777597" cy="44410"/>
          </a:xfrm>
          <a:prstGeom prst="roundRect">
            <a:avLst>
              <a:gd name="adj" fmla="val 225151"/>
            </a:avLst>
          </a:prstGeom>
          <a:solidFill>
            <a:srgbClr val="56565B"/>
          </a:solidFill>
          <a:ln/>
        </p:spPr>
      </p:sp>
      <p:sp>
        <p:nvSpPr>
          <p:cNvPr id="8" name="Shape 5"/>
          <p:cNvSpPr/>
          <p:nvPr/>
        </p:nvSpPr>
        <p:spPr>
          <a:xfrm>
            <a:off x="4574084" y="2269450"/>
            <a:ext cx="499943" cy="499943"/>
          </a:xfrm>
          <a:prstGeom prst="roundRect">
            <a:avLst>
              <a:gd name="adj" fmla="val 20000"/>
            </a:avLst>
          </a:prstGeom>
          <a:solidFill>
            <a:srgbClr val="3D3D42"/>
          </a:solidFill>
          <a:ln w="7620">
            <a:solidFill>
              <a:srgbClr val="56565B"/>
            </a:solidFill>
            <a:prstDash val="solid"/>
          </a:ln>
        </p:spPr>
      </p:sp>
      <p:sp>
        <p:nvSpPr>
          <p:cNvPr id="9" name="Text 6"/>
          <p:cNvSpPr/>
          <p:nvPr/>
        </p:nvSpPr>
        <p:spPr>
          <a:xfrm>
            <a:off x="4775299" y="2311122"/>
            <a:ext cx="97393"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10" name="Text 7"/>
          <p:cNvSpPr/>
          <p:nvPr/>
        </p:nvSpPr>
        <p:spPr>
          <a:xfrm>
            <a:off x="6046113" y="2241709"/>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Research</a:t>
            </a:r>
            <a:endParaRPr lang="en-US" sz="2187" dirty="0"/>
          </a:p>
        </p:txBody>
      </p:sp>
      <p:sp>
        <p:nvSpPr>
          <p:cNvPr id="11" name="Text 8"/>
          <p:cNvSpPr/>
          <p:nvPr/>
        </p:nvSpPr>
        <p:spPr>
          <a:xfrm>
            <a:off x="6046113" y="2722126"/>
            <a:ext cx="7751088" cy="666512"/>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Conducting market research, user needs analysis, and competitive analysis to inform the app's development.</a:t>
            </a:r>
            <a:endParaRPr lang="en-US" sz="1750" dirty="0"/>
          </a:p>
        </p:txBody>
      </p:sp>
      <p:sp>
        <p:nvSpPr>
          <p:cNvPr id="12" name="Shape 9"/>
          <p:cNvSpPr/>
          <p:nvPr/>
        </p:nvSpPr>
        <p:spPr>
          <a:xfrm>
            <a:off x="5074027" y="4310598"/>
            <a:ext cx="777597" cy="44410"/>
          </a:xfrm>
          <a:prstGeom prst="roundRect">
            <a:avLst>
              <a:gd name="adj" fmla="val 225151"/>
            </a:avLst>
          </a:prstGeom>
          <a:solidFill>
            <a:srgbClr val="56565B"/>
          </a:solidFill>
          <a:ln/>
        </p:spPr>
      </p:sp>
      <p:sp>
        <p:nvSpPr>
          <p:cNvPr id="13" name="Shape 10"/>
          <p:cNvSpPr/>
          <p:nvPr/>
        </p:nvSpPr>
        <p:spPr>
          <a:xfrm>
            <a:off x="4574084" y="4082891"/>
            <a:ext cx="499943" cy="499943"/>
          </a:xfrm>
          <a:prstGeom prst="roundRect">
            <a:avLst>
              <a:gd name="adj" fmla="val 20000"/>
            </a:avLst>
          </a:prstGeom>
          <a:solidFill>
            <a:srgbClr val="3D3D42"/>
          </a:solidFill>
          <a:ln w="7620">
            <a:solidFill>
              <a:srgbClr val="56565B"/>
            </a:solidFill>
            <a:prstDash val="solid"/>
          </a:ln>
        </p:spPr>
      </p:sp>
      <p:sp>
        <p:nvSpPr>
          <p:cNvPr id="14" name="Text 11"/>
          <p:cNvSpPr/>
          <p:nvPr/>
        </p:nvSpPr>
        <p:spPr>
          <a:xfrm>
            <a:off x="4728627" y="4124563"/>
            <a:ext cx="190738"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5" name="Text 12"/>
          <p:cNvSpPr/>
          <p:nvPr/>
        </p:nvSpPr>
        <p:spPr>
          <a:xfrm>
            <a:off x="6046113" y="4055150"/>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Design</a:t>
            </a:r>
            <a:endParaRPr lang="en-US" sz="2187" dirty="0"/>
          </a:p>
        </p:txBody>
      </p:sp>
      <p:sp>
        <p:nvSpPr>
          <p:cNvPr id="16" name="Text 13"/>
          <p:cNvSpPr/>
          <p:nvPr/>
        </p:nvSpPr>
        <p:spPr>
          <a:xfrm>
            <a:off x="6046113" y="4535567"/>
            <a:ext cx="7751088" cy="666512"/>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Designing the user experience and interface, creating wireframes and prototypes.</a:t>
            </a:r>
            <a:endParaRPr lang="en-US" sz="1750" dirty="0"/>
          </a:p>
        </p:txBody>
      </p:sp>
      <p:sp>
        <p:nvSpPr>
          <p:cNvPr id="17" name="Shape 14"/>
          <p:cNvSpPr/>
          <p:nvPr/>
        </p:nvSpPr>
        <p:spPr>
          <a:xfrm>
            <a:off x="5074027" y="6124039"/>
            <a:ext cx="777597" cy="44410"/>
          </a:xfrm>
          <a:prstGeom prst="roundRect">
            <a:avLst>
              <a:gd name="adj" fmla="val 225151"/>
            </a:avLst>
          </a:prstGeom>
          <a:solidFill>
            <a:srgbClr val="56565B"/>
          </a:solidFill>
          <a:ln/>
        </p:spPr>
      </p:sp>
      <p:sp>
        <p:nvSpPr>
          <p:cNvPr id="18" name="Shape 15"/>
          <p:cNvSpPr/>
          <p:nvPr/>
        </p:nvSpPr>
        <p:spPr>
          <a:xfrm>
            <a:off x="4574084" y="5896332"/>
            <a:ext cx="499943" cy="499943"/>
          </a:xfrm>
          <a:prstGeom prst="roundRect">
            <a:avLst>
              <a:gd name="adj" fmla="val 20000"/>
            </a:avLst>
          </a:prstGeom>
          <a:solidFill>
            <a:srgbClr val="3D3D42"/>
          </a:solidFill>
          <a:ln w="7620">
            <a:solidFill>
              <a:srgbClr val="56565B"/>
            </a:solidFill>
            <a:prstDash val="solid"/>
          </a:ln>
        </p:spPr>
      </p:sp>
      <p:sp>
        <p:nvSpPr>
          <p:cNvPr id="19" name="Text 16"/>
          <p:cNvSpPr/>
          <p:nvPr/>
        </p:nvSpPr>
        <p:spPr>
          <a:xfrm>
            <a:off x="4726484" y="5938004"/>
            <a:ext cx="195024"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20" name="Text 17"/>
          <p:cNvSpPr/>
          <p:nvPr/>
        </p:nvSpPr>
        <p:spPr>
          <a:xfrm>
            <a:off x="6046113" y="5868591"/>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Development</a:t>
            </a:r>
            <a:endParaRPr lang="en-US" sz="2187" dirty="0"/>
          </a:p>
        </p:txBody>
      </p:sp>
      <p:sp>
        <p:nvSpPr>
          <p:cNvPr id="21" name="Text 18"/>
          <p:cNvSpPr/>
          <p:nvPr/>
        </p:nvSpPr>
        <p:spPr>
          <a:xfrm>
            <a:off x="6046113" y="6349008"/>
            <a:ext cx="7751088" cy="666512"/>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Building the backend and frontend, integrating with Uber's existing infrastructure.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2084546"/>
            <a:ext cx="7889319"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Research Phase Deliverables</a:t>
            </a:r>
            <a:endParaRPr lang="en-US" sz="4374" dirty="0"/>
          </a:p>
        </p:txBody>
      </p:sp>
      <p:sp>
        <p:nvSpPr>
          <p:cNvPr id="5" name="Text 3"/>
          <p:cNvSpPr/>
          <p:nvPr/>
        </p:nvSpPr>
        <p:spPr>
          <a:xfrm>
            <a:off x="2037993" y="3681532"/>
            <a:ext cx="2777490" cy="347186"/>
          </a:xfrm>
          <a:prstGeom prst="rect">
            <a:avLst/>
          </a:prstGeom>
          <a:noFill/>
          <a:ln/>
        </p:spPr>
        <p:txBody>
          <a:bodyPr wrap="none" rtlCol="0" anchor="t"/>
          <a:lstStyle/>
          <a:p>
            <a:pPr marL="0" indent="0">
              <a:lnSpc>
                <a:spcPts val="2734"/>
              </a:lnSpc>
              <a:buNone/>
            </a:pPr>
            <a:r>
              <a:rPr lang="en-US" sz="2187" dirty="0">
                <a:solidFill>
                  <a:srgbClr val="F2F2F3"/>
                </a:solidFill>
                <a:latin typeface="Poppins" pitchFamily="34" charset="0"/>
                <a:ea typeface="Poppins" pitchFamily="34" charset="-122"/>
                <a:cs typeface="Poppins" pitchFamily="34" charset="-120"/>
              </a:rPr>
              <a:t>User Personas</a:t>
            </a:r>
            <a:endParaRPr lang="en-US" sz="2187" dirty="0"/>
          </a:p>
        </p:txBody>
      </p:sp>
      <p:sp>
        <p:nvSpPr>
          <p:cNvPr id="6" name="Text 4"/>
          <p:cNvSpPr/>
          <p:nvPr/>
        </p:nvSpPr>
        <p:spPr>
          <a:xfrm>
            <a:off x="2037993" y="4250888"/>
            <a:ext cx="3156347" cy="1333024"/>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Developing detailed user personas to understand the needs and preferences of elderly users.</a:t>
            </a:r>
            <a:endParaRPr lang="en-US" sz="1750" dirty="0"/>
          </a:p>
        </p:txBody>
      </p:sp>
      <p:sp>
        <p:nvSpPr>
          <p:cNvPr id="7" name="Text 5"/>
          <p:cNvSpPr/>
          <p:nvPr/>
        </p:nvSpPr>
        <p:spPr>
          <a:xfrm>
            <a:off x="5743932" y="3681532"/>
            <a:ext cx="3156347" cy="694373"/>
          </a:xfrm>
          <a:prstGeom prst="rect">
            <a:avLst/>
          </a:prstGeom>
          <a:noFill/>
          <a:ln/>
        </p:spPr>
        <p:txBody>
          <a:bodyPr wrap="square" rtlCol="0" anchor="t"/>
          <a:lstStyle/>
          <a:p>
            <a:pPr marL="0" indent="0">
              <a:lnSpc>
                <a:spcPts val="2734"/>
              </a:lnSpc>
              <a:buNone/>
            </a:pPr>
            <a:r>
              <a:rPr lang="en-US" sz="2187" dirty="0">
                <a:solidFill>
                  <a:srgbClr val="F2F2F3"/>
                </a:solidFill>
                <a:latin typeface="Poppins" pitchFamily="34" charset="0"/>
                <a:ea typeface="Poppins" pitchFamily="34" charset="-122"/>
                <a:cs typeface="Poppins" pitchFamily="34" charset="-120"/>
              </a:rPr>
              <a:t>Market Demand Report</a:t>
            </a:r>
            <a:endParaRPr lang="en-US" sz="2187" dirty="0"/>
          </a:p>
        </p:txBody>
      </p:sp>
      <p:sp>
        <p:nvSpPr>
          <p:cNvPr id="8" name="Text 6"/>
          <p:cNvSpPr/>
          <p:nvPr/>
        </p:nvSpPr>
        <p:spPr>
          <a:xfrm>
            <a:off x="5743932" y="4598075"/>
            <a:ext cx="3156347" cy="999768"/>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Analyzing the market demand for specialized transportation services for the elderly.</a:t>
            </a:r>
            <a:endParaRPr lang="en-US" sz="1750" dirty="0"/>
          </a:p>
        </p:txBody>
      </p:sp>
      <p:sp>
        <p:nvSpPr>
          <p:cNvPr id="9" name="Text 7"/>
          <p:cNvSpPr/>
          <p:nvPr/>
        </p:nvSpPr>
        <p:spPr>
          <a:xfrm>
            <a:off x="9449872" y="3681532"/>
            <a:ext cx="2867620" cy="347186"/>
          </a:xfrm>
          <a:prstGeom prst="rect">
            <a:avLst/>
          </a:prstGeom>
          <a:noFill/>
          <a:ln/>
        </p:spPr>
        <p:txBody>
          <a:bodyPr wrap="none" rtlCol="0" anchor="t"/>
          <a:lstStyle/>
          <a:p>
            <a:pPr marL="0" indent="0">
              <a:lnSpc>
                <a:spcPts val="2734"/>
              </a:lnSpc>
              <a:buNone/>
            </a:pPr>
            <a:r>
              <a:rPr lang="en-US" sz="2187" dirty="0">
                <a:solidFill>
                  <a:srgbClr val="F2F2F3"/>
                </a:solidFill>
                <a:latin typeface="Poppins" pitchFamily="34" charset="0"/>
                <a:ea typeface="Poppins" pitchFamily="34" charset="-122"/>
                <a:cs typeface="Poppins" pitchFamily="34" charset="-120"/>
              </a:rPr>
              <a:t>Competitive Analysis</a:t>
            </a:r>
            <a:endParaRPr lang="en-US" sz="2187" dirty="0"/>
          </a:p>
        </p:txBody>
      </p:sp>
      <p:sp>
        <p:nvSpPr>
          <p:cNvPr id="10" name="Text 8"/>
          <p:cNvSpPr/>
          <p:nvPr/>
        </p:nvSpPr>
        <p:spPr>
          <a:xfrm>
            <a:off x="9449872" y="4250888"/>
            <a:ext cx="3156347" cy="1333024"/>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Evaluating existing solutions and identifying opportunities to differentiate the "Uber Care for Elderly" app.</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1647944"/>
            <a:ext cx="7195542"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Design Phase Deliverables</a:t>
            </a:r>
            <a:endParaRPr lang="en-US" sz="4374" dirty="0"/>
          </a:p>
        </p:txBody>
      </p:sp>
      <p:pic>
        <p:nvPicPr>
          <p:cNvPr id="5" name="Image 0" descr="preencoded.png"/>
          <p:cNvPicPr>
            <a:picLocks noChangeAspect="1"/>
          </p:cNvPicPr>
          <p:nvPr/>
        </p:nvPicPr>
        <p:blipFill>
          <a:blip r:embed="rId3"/>
          <a:stretch>
            <a:fillRect/>
          </a:stretch>
        </p:blipFill>
        <p:spPr>
          <a:xfrm>
            <a:off x="2037993" y="2786658"/>
            <a:ext cx="3295888" cy="2036921"/>
          </a:xfrm>
          <a:prstGeom prst="rect">
            <a:avLst/>
          </a:prstGeom>
        </p:spPr>
      </p:pic>
      <p:sp>
        <p:nvSpPr>
          <p:cNvPr id="6" name="Text 3"/>
          <p:cNvSpPr/>
          <p:nvPr/>
        </p:nvSpPr>
        <p:spPr>
          <a:xfrm>
            <a:off x="2037993" y="5101233"/>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Wireframes</a:t>
            </a:r>
            <a:endParaRPr lang="en-US" sz="2187" dirty="0"/>
          </a:p>
        </p:txBody>
      </p:sp>
      <p:sp>
        <p:nvSpPr>
          <p:cNvPr id="7" name="Text 4"/>
          <p:cNvSpPr/>
          <p:nvPr/>
        </p:nvSpPr>
        <p:spPr>
          <a:xfrm>
            <a:off x="2037993" y="5581650"/>
            <a:ext cx="3295888" cy="666512"/>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Creating wireframes to define the user interface and user flow.</a:t>
            </a:r>
            <a:endParaRPr lang="en-US" sz="1750" dirty="0"/>
          </a:p>
        </p:txBody>
      </p:sp>
      <p:pic>
        <p:nvPicPr>
          <p:cNvPr id="8" name="Image 1" descr="preencoded.png"/>
          <p:cNvPicPr>
            <a:picLocks noChangeAspect="1"/>
          </p:cNvPicPr>
          <p:nvPr/>
        </p:nvPicPr>
        <p:blipFill>
          <a:blip r:embed="rId4"/>
          <a:stretch>
            <a:fillRect/>
          </a:stretch>
        </p:blipFill>
        <p:spPr>
          <a:xfrm>
            <a:off x="5667137" y="2786658"/>
            <a:ext cx="3296007" cy="2037040"/>
          </a:xfrm>
          <a:prstGeom prst="rect">
            <a:avLst/>
          </a:prstGeom>
        </p:spPr>
      </p:pic>
      <p:sp>
        <p:nvSpPr>
          <p:cNvPr id="9" name="Text 5"/>
          <p:cNvSpPr/>
          <p:nvPr/>
        </p:nvSpPr>
        <p:spPr>
          <a:xfrm>
            <a:off x="5667137" y="5101352"/>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Prototypes</a:t>
            </a:r>
            <a:endParaRPr lang="en-US" sz="2187" dirty="0"/>
          </a:p>
        </p:txBody>
      </p:sp>
      <p:sp>
        <p:nvSpPr>
          <p:cNvPr id="10" name="Text 6"/>
          <p:cNvSpPr/>
          <p:nvPr/>
        </p:nvSpPr>
        <p:spPr>
          <a:xfrm>
            <a:off x="5667137" y="5581769"/>
            <a:ext cx="3296007"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Developing interactive prototypes to validate the design and gather user feedback.</a:t>
            </a:r>
            <a:endParaRPr lang="en-US" sz="1750" dirty="0"/>
          </a:p>
        </p:txBody>
      </p:sp>
      <p:pic>
        <p:nvPicPr>
          <p:cNvPr id="11" name="Image 2" descr="preencoded.png"/>
          <p:cNvPicPr>
            <a:picLocks noChangeAspect="1"/>
          </p:cNvPicPr>
          <p:nvPr/>
        </p:nvPicPr>
        <p:blipFill>
          <a:blip r:embed="rId5"/>
          <a:stretch>
            <a:fillRect/>
          </a:stretch>
        </p:blipFill>
        <p:spPr>
          <a:xfrm>
            <a:off x="9296400" y="2786658"/>
            <a:ext cx="3296007" cy="2037040"/>
          </a:xfrm>
          <a:prstGeom prst="rect">
            <a:avLst/>
          </a:prstGeom>
        </p:spPr>
      </p:pic>
      <p:sp>
        <p:nvSpPr>
          <p:cNvPr id="12" name="Text 7"/>
          <p:cNvSpPr/>
          <p:nvPr/>
        </p:nvSpPr>
        <p:spPr>
          <a:xfrm>
            <a:off x="9296400" y="5101352"/>
            <a:ext cx="2935367"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Design Specifications</a:t>
            </a:r>
            <a:endParaRPr lang="en-US" sz="2187" dirty="0"/>
          </a:p>
        </p:txBody>
      </p:sp>
      <p:sp>
        <p:nvSpPr>
          <p:cNvPr id="13" name="Text 8"/>
          <p:cNvSpPr/>
          <p:nvPr/>
        </p:nvSpPr>
        <p:spPr>
          <a:xfrm>
            <a:off x="9296400" y="5581769"/>
            <a:ext cx="3296007"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Documenting the visual design, interaction patterns, and accessibility guidelines.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883331"/>
            <a:ext cx="9029105"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Development Phase Deliverables</a:t>
            </a:r>
            <a:endParaRPr lang="en-US" sz="4374" dirty="0"/>
          </a:p>
        </p:txBody>
      </p:sp>
      <p:sp>
        <p:nvSpPr>
          <p:cNvPr id="6" name="Shape 3"/>
          <p:cNvSpPr/>
          <p:nvPr/>
        </p:nvSpPr>
        <p:spPr>
          <a:xfrm>
            <a:off x="4490799" y="2910959"/>
            <a:ext cx="4542115" cy="1939766"/>
          </a:xfrm>
          <a:prstGeom prst="roundRect">
            <a:avLst>
              <a:gd name="adj" fmla="val 5155"/>
            </a:avLst>
          </a:prstGeom>
          <a:solidFill>
            <a:srgbClr val="3D3D42"/>
          </a:solidFill>
          <a:ln w="7620">
            <a:solidFill>
              <a:srgbClr val="56565B"/>
            </a:solidFill>
            <a:prstDash val="solid"/>
          </a:ln>
        </p:spPr>
      </p:sp>
      <p:sp>
        <p:nvSpPr>
          <p:cNvPr id="7" name="Text 4"/>
          <p:cNvSpPr/>
          <p:nvPr/>
        </p:nvSpPr>
        <p:spPr>
          <a:xfrm>
            <a:off x="4720590" y="3140750"/>
            <a:ext cx="3287197"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Functional App Modules</a:t>
            </a:r>
            <a:endParaRPr lang="en-US" sz="2187" dirty="0"/>
          </a:p>
        </p:txBody>
      </p:sp>
      <p:sp>
        <p:nvSpPr>
          <p:cNvPr id="8" name="Text 5"/>
          <p:cNvSpPr/>
          <p:nvPr/>
        </p:nvSpPr>
        <p:spPr>
          <a:xfrm>
            <a:off x="4720590" y="3621167"/>
            <a:ext cx="4082534" cy="999768"/>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Building the core features and functionalities of the "Uber Care for Elderly" app.</a:t>
            </a:r>
            <a:endParaRPr lang="en-US" sz="1750" dirty="0"/>
          </a:p>
        </p:txBody>
      </p:sp>
      <p:sp>
        <p:nvSpPr>
          <p:cNvPr id="9" name="Shape 6"/>
          <p:cNvSpPr/>
          <p:nvPr/>
        </p:nvSpPr>
        <p:spPr>
          <a:xfrm>
            <a:off x="9255085" y="2910959"/>
            <a:ext cx="4542115" cy="1939766"/>
          </a:xfrm>
          <a:prstGeom prst="roundRect">
            <a:avLst>
              <a:gd name="adj" fmla="val 5155"/>
            </a:avLst>
          </a:prstGeom>
          <a:solidFill>
            <a:srgbClr val="3D3D42"/>
          </a:solidFill>
          <a:ln w="7620">
            <a:solidFill>
              <a:srgbClr val="56565B"/>
            </a:solidFill>
            <a:prstDash val="solid"/>
          </a:ln>
        </p:spPr>
      </p:sp>
      <p:sp>
        <p:nvSpPr>
          <p:cNvPr id="10" name="Text 7"/>
          <p:cNvSpPr/>
          <p:nvPr/>
        </p:nvSpPr>
        <p:spPr>
          <a:xfrm>
            <a:off x="9484876" y="3140750"/>
            <a:ext cx="2777490"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Integration Points</a:t>
            </a:r>
            <a:endParaRPr lang="en-US" sz="2187" dirty="0"/>
          </a:p>
        </p:txBody>
      </p:sp>
      <p:sp>
        <p:nvSpPr>
          <p:cNvPr id="11" name="Text 8"/>
          <p:cNvSpPr/>
          <p:nvPr/>
        </p:nvSpPr>
        <p:spPr>
          <a:xfrm>
            <a:off x="9484876" y="3621167"/>
            <a:ext cx="4082534" cy="999768"/>
          </a:xfrm>
          <a:prstGeom prst="rect">
            <a:avLst/>
          </a:prstGeom>
          <a:noFill/>
          <a:ln/>
        </p:spPr>
        <p:txBody>
          <a:bodyPr wrap="squar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Seamlessly integrating the app with Uber's existing infrastructure and services.</a:t>
            </a:r>
            <a:endParaRPr lang="en-US" sz="1750" dirty="0"/>
          </a:p>
        </p:txBody>
      </p:sp>
      <p:sp>
        <p:nvSpPr>
          <p:cNvPr id="12" name="Shape 9"/>
          <p:cNvSpPr/>
          <p:nvPr/>
        </p:nvSpPr>
        <p:spPr>
          <a:xfrm>
            <a:off x="4490799" y="5072896"/>
            <a:ext cx="9306401" cy="1273254"/>
          </a:xfrm>
          <a:prstGeom prst="roundRect">
            <a:avLst>
              <a:gd name="adj" fmla="val 7853"/>
            </a:avLst>
          </a:prstGeom>
          <a:solidFill>
            <a:srgbClr val="3D3D42"/>
          </a:solidFill>
          <a:ln w="7620">
            <a:solidFill>
              <a:srgbClr val="56565B"/>
            </a:solidFill>
            <a:prstDash val="solid"/>
          </a:ln>
        </p:spPr>
      </p:sp>
      <p:sp>
        <p:nvSpPr>
          <p:cNvPr id="13" name="Text 10"/>
          <p:cNvSpPr/>
          <p:nvPr/>
        </p:nvSpPr>
        <p:spPr>
          <a:xfrm>
            <a:off x="4720590" y="5302687"/>
            <a:ext cx="3122295" cy="347186"/>
          </a:xfrm>
          <a:prstGeom prst="rect">
            <a:avLst/>
          </a:prstGeom>
          <a:noFill/>
          <a:ln/>
        </p:spPr>
        <p:txBody>
          <a:bodyPr wrap="none" rtlCol="0" anchor="t"/>
          <a:lstStyle/>
          <a:p>
            <a:pPr marL="0" indent="0">
              <a:lnSpc>
                <a:spcPts val="2734"/>
              </a:lnSpc>
              <a:buNone/>
            </a:pPr>
            <a:r>
              <a:rPr lang="en-US" sz="2187" dirty="0">
                <a:solidFill>
                  <a:srgbClr val="E5E0DF"/>
                </a:solidFill>
                <a:latin typeface="Poppins" pitchFamily="34" charset="0"/>
                <a:ea typeface="Poppins" pitchFamily="34" charset="-122"/>
                <a:cs typeface="Poppins" pitchFamily="34" charset="-120"/>
              </a:rPr>
              <a:t>Backend Development</a:t>
            </a:r>
            <a:endParaRPr lang="en-US" sz="2187" dirty="0"/>
          </a:p>
        </p:txBody>
      </p:sp>
      <p:sp>
        <p:nvSpPr>
          <p:cNvPr id="14" name="Text 11"/>
          <p:cNvSpPr/>
          <p:nvPr/>
        </p:nvSpPr>
        <p:spPr>
          <a:xfrm>
            <a:off x="4720590" y="5783104"/>
            <a:ext cx="8846820" cy="333256"/>
          </a:xfrm>
          <a:prstGeom prst="rect">
            <a:avLst/>
          </a:prstGeom>
          <a:noFill/>
          <a:ln/>
        </p:spPr>
        <p:txBody>
          <a:bodyPr wrap="none" rtlCol="0" anchor="t"/>
          <a:lstStyle/>
          <a:p>
            <a:pPr marL="0" indent="0">
              <a:lnSpc>
                <a:spcPts val="2624"/>
              </a:lnSpc>
              <a:buNone/>
            </a:pPr>
            <a:r>
              <a:rPr lang="en-US" sz="1750" dirty="0">
                <a:solidFill>
                  <a:srgbClr val="E5E0DF"/>
                </a:solidFill>
                <a:latin typeface="Roboto" pitchFamily="34" charset="0"/>
                <a:ea typeface="Roboto" pitchFamily="34" charset="-122"/>
                <a:cs typeface="Roboto" pitchFamily="34" charset="-120"/>
              </a:rPr>
              <a:t>Implementing the server-side components and APIs to power the app's functionality.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934760"/>
            <a:ext cx="7290078"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Testing Phase Deliverables</a:t>
            </a:r>
            <a:endParaRPr lang="en-US" sz="4374" dirty="0"/>
          </a:p>
        </p:txBody>
      </p:sp>
      <p:pic>
        <p:nvPicPr>
          <p:cNvPr id="6" name="Image 1"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Alpha Testing</a:t>
            </a:r>
            <a:endParaRPr lang="en-US" sz="2187" dirty="0"/>
          </a:p>
        </p:txBody>
      </p:sp>
      <p:sp>
        <p:nvSpPr>
          <p:cNvPr id="8" name="Text 4"/>
          <p:cNvSpPr/>
          <p:nvPr/>
        </p:nvSpPr>
        <p:spPr>
          <a:xfrm>
            <a:off x="2277428" y="2664976"/>
            <a:ext cx="7862173" cy="333256"/>
          </a:xfrm>
          <a:prstGeom prst="rect">
            <a:avLst/>
          </a:prstGeom>
          <a:noFill/>
          <a:ln/>
        </p:spPr>
        <p:txBody>
          <a:bodyPr wrap="non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Conducting initial testing with a small group of users to identify and fix issues.</a:t>
            </a:r>
            <a:endParaRPr lang="en-US" sz="1750" dirty="0"/>
          </a:p>
        </p:txBody>
      </p:sp>
      <p:pic>
        <p:nvPicPr>
          <p:cNvPr id="9" name="Image 2"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5"/>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Beta Testing</a:t>
            </a:r>
            <a:endParaRPr lang="en-US" sz="2187" dirty="0"/>
          </a:p>
        </p:txBody>
      </p:sp>
      <p:sp>
        <p:nvSpPr>
          <p:cNvPr id="11" name="Text 6"/>
          <p:cNvSpPr/>
          <p:nvPr/>
        </p:nvSpPr>
        <p:spPr>
          <a:xfrm>
            <a:off x="2277428" y="4442460"/>
            <a:ext cx="7862173" cy="666512"/>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Expanding testing to a larger group of users to gather feedback and refine the app.</a:t>
            </a:r>
            <a:endParaRPr lang="en-US" sz="1750" dirty="0"/>
          </a:p>
        </p:txBody>
      </p:sp>
      <p:pic>
        <p:nvPicPr>
          <p:cNvPr id="12" name="Image 3"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7"/>
          <p:cNvSpPr/>
          <p:nvPr/>
        </p:nvSpPr>
        <p:spPr>
          <a:xfrm>
            <a:off x="2277428" y="5739527"/>
            <a:ext cx="3421261"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User Acceptance Testing</a:t>
            </a:r>
            <a:endParaRPr lang="en-US" sz="2187" dirty="0"/>
          </a:p>
        </p:txBody>
      </p:sp>
      <p:sp>
        <p:nvSpPr>
          <p:cNvPr id="14" name="Text 8"/>
          <p:cNvSpPr/>
          <p:nvPr/>
        </p:nvSpPr>
        <p:spPr>
          <a:xfrm>
            <a:off x="2277428" y="6219944"/>
            <a:ext cx="7862173" cy="666512"/>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Ensuring the app meets the requirements and expectations of the target audience.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491734"/>
            <a:ext cx="555498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Deployment Phase</a:t>
            </a:r>
            <a:endParaRPr lang="en-US" sz="4374" dirty="0"/>
          </a:p>
        </p:txBody>
      </p:sp>
      <p:sp>
        <p:nvSpPr>
          <p:cNvPr id="6" name="Shape 3"/>
          <p:cNvSpPr/>
          <p:nvPr/>
        </p:nvSpPr>
        <p:spPr>
          <a:xfrm>
            <a:off x="1144310" y="2519363"/>
            <a:ext cx="44410" cy="4218384"/>
          </a:xfrm>
          <a:prstGeom prst="roundRect">
            <a:avLst>
              <a:gd name="adj" fmla="val 225151"/>
            </a:avLst>
          </a:prstGeom>
          <a:solidFill>
            <a:srgbClr val="56565B"/>
          </a:solidFill>
          <a:ln/>
        </p:spPr>
      </p:sp>
      <p:sp>
        <p:nvSpPr>
          <p:cNvPr id="7" name="Shape 4"/>
          <p:cNvSpPr/>
          <p:nvPr/>
        </p:nvSpPr>
        <p:spPr>
          <a:xfrm>
            <a:off x="1416427" y="2996982"/>
            <a:ext cx="777597" cy="44410"/>
          </a:xfrm>
          <a:prstGeom prst="roundRect">
            <a:avLst>
              <a:gd name="adj" fmla="val 225151"/>
            </a:avLst>
          </a:prstGeom>
          <a:solidFill>
            <a:srgbClr val="56565B"/>
          </a:solidFill>
          <a:ln/>
        </p:spPr>
      </p:sp>
      <p:sp>
        <p:nvSpPr>
          <p:cNvPr id="8" name="Shape 5"/>
          <p:cNvSpPr/>
          <p:nvPr/>
        </p:nvSpPr>
        <p:spPr>
          <a:xfrm>
            <a:off x="916484" y="2769275"/>
            <a:ext cx="499943" cy="499943"/>
          </a:xfrm>
          <a:prstGeom prst="roundRect">
            <a:avLst>
              <a:gd name="adj" fmla="val 20000"/>
            </a:avLst>
          </a:prstGeom>
          <a:solidFill>
            <a:srgbClr val="3D3D42"/>
          </a:solidFill>
          <a:ln w="7620">
            <a:solidFill>
              <a:srgbClr val="56565B"/>
            </a:solidFill>
            <a:prstDash val="solid"/>
          </a:ln>
        </p:spPr>
      </p:sp>
      <p:sp>
        <p:nvSpPr>
          <p:cNvPr id="9" name="Text 6"/>
          <p:cNvSpPr/>
          <p:nvPr/>
        </p:nvSpPr>
        <p:spPr>
          <a:xfrm>
            <a:off x="1117699" y="2810947"/>
            <a:ext cx="97393"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1</a:t>
            </a:r>
            <a:endParaRPr lang="en-US" sz="2624" dirty="0"/>
          </a:p>
        </p:txBody>
      </p:sp>
      <p:sp>
        <p:nvSpPr>
          <p:cNvPr id="10" name="Text 7"/>
          <p:cNvSpPr/>
          <p:nvPr/>
        </p:nvSpPr>
        <p:spPr>
          <a:xfrm>
            <a:off x="2388513" y="2741533"/>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Final Preparations</a:t>
            </a:r>
            <a:endParaRPr lang="en-US" sz="2187" dirty="0"/>
          </a:p>
        </p:txBody>
      </p:sp>
      <p:sp>
        <p:nvSpPr>
          <p:cNvPr id="11" name="Text 8"/>
          <p:cNvSpPr/>
          <p:nvPr/>
        </p:nvSpPr>
        <p:spPr>
          <a:xfrm>
            <a:off x="2388513" y="3221950"/>
            <a:ext cx="7751088" cy="333256"/>
          </a:xfrm>
          <a:prstGeom prst="rect">
            <a:avLst/>
          </a:prstGeom>
          <a:noFill/>
          <a:ln/>
        </p:spPr>
        <p:txBody>
          <a:bodyPr wrap="non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Finalizing app features, testing, and quality assurance before launch.</a:t>
            </a:r>
            <a:endParaRPr lang="en-US" sz="1750" dirty="0"/>
          </a:p>
        </p:txBody>
      </p:sp>
      <p:sp>
        <p:nvSpPr>
          <p:cNvPr id="12" name="Shape 9"/>
          <p:cNvSpPr/>
          <p:nvPr/>
        </p:nvSpPr>
        <p:spPr>
          <a:xfrm>
            <a:off x="1416427" y="4477167"/>
            <a:ext cx="777597" cy="44410"/>
          </a:xfrm>
          <a:prstGeom prst="roundRect">
            <a:avLst>
              <a:gd name="adj" fmla="val 225151"/>
            </a:avLst>
          </a:prstGeom>
          <a:solidFill>
            <a:srgbClr val="56565B"/>
          </a:solidFill>
          <a:ln/>
        </p:spPr>
      </p:sp>
      <p:sp>
        <p:nvSpPr>
          <p:cNvPr id="13" name="Shape 10"/>
          <p:cNvSpPr/>
          <p:nvPr/>
        </p:nvSpPr>
        <p:spPr>
          <a:xfrm>
            <a:off x="916484" y="4249460"/>
            <a:ext cx="499943" cy="499943"/>
          </a:xfrm>
          <a:prstGeom prst="roundRect">
            <a:avLst>
              <a:gd name="adj" fmla="val 20000"/>
            </a:avLst>
          </a:prstGeom>
          <a:solidFill>
            <a:srgbClr val="3D3D42"/>
          </a:solidFill>
          <a:ln w="7620">
            <a:solidFill>
              <a:srgbClr val="56565B"/>
            </a:solidFill>
            <a:prstDash val="solid"/>
          </a:ln>
        </p:spPr>
      </p:sp>
      <p:sp>
        <p:nvSpPr>
          <p:cNvPr id="14" name="Text 11"/>
          <p:cNvSpPr/>
          <p:nvPr/>
        </p:nvSpPr>
        <p:spPr>
          <a:xfrm>
            <a:off x="1071027" y="4291132"/>
            <a:ext cx="190738"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2</a:t>
            </a:r>
            <a:endParaRPr lang="en-US" sz="2624" dirty="0"/>
          </a:p>
        </p:txBody>
      </p:sp>
      <p:sp>
        <p:nvSpPr>
          <p:cNvPr id="15" name="Text 12"/>
          <p:cNvSpPr/>
          <p:nvPr/>
        </p:nvSpPr>
        <p:spPr>
          <a:xfrm>
            <a:off x="2388513" y="4221718"/>
            <a:ext cx="2987278"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App Store Submission</a:t>
            </a:r>
            <a:endParaRPr lang="en-US" sz="2187" dirty="0"/>
          </a:p>
        </p:txBody>
      </p:sp>
      <p:sp>
        <p:nvSpPr>
          <p:cNvPr id="16" name="Text 13"/>
          <p:cNvSpPr/>
          <p:nvPr/>
        </p:nvSpPr>
        <p:spPr>
          <a:xfrm>
            <a:off x="2388513" y="4702135"/>
            <a:ext cx="7751088" cy="333256"/>
          </a:xfrm>
          <a:prstGeom prst="rect">
            <a:avLst/>
          </a:prstGeom>
          <a:noFill/>
          <a:ln/>
        </p:spPr>
        <p:txBody>
          <a:bodyPr wrap="non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Submitting the app to the relevant app stores for review and approval.</a:t>
            </a:r>
            <a:endParaRPr lang="en-US" sz="1750" dirty="0"/>
          </a:p>
        </p:txBody>
      </p:sp>
      <p:sp>
        <p:nvSpPr>
          <p:cNvPr id="17" name="Shape 14"/>
          <p:cNvSpPr/>
          <p:nvPr/>
        </p:nvSpPr>
        <p:spPr>
          <a:xfrm>
            <a:off x="1416427" y="5957352"/>
            <a:ext cx="777597" cy="44410"/>
          </a:xfrm>
          <a:prstGeom prst="roundRect">
            <a:avLst>
              <a:gd name="adj" fmla="val 225151"/>
            </a:avLst>
          </a:prstGeom>
          <a:solidFill>
            <a:srgbClr val="56565B"/>
          </a:solidFill>
          <a:ln/>
        </p:spPr>
      </p:sp>
      <p:sp>
        <p:nvSpPr>
          <p:cNvPr id="18" name="Shape 15"/>
          <p:cNvSpPr/>
          <p:nvPr/>
        </p:nvSpPr>
        <p:spPr>
          <a:xfrm>
            <a:off x="916484" y="5729645"/>
            <a:ext cx="499943" cy="499943"/>
          </a:xfrm>
          <a:prstGeom prst="roundRect">
            <a:avLst>
              <a:gd name="adj" fmla="val 20000"/>
            </a:avLst>
          </a:prstGeom>
          <a:solidFill>
            <a:srgbClr val="3D3D42"/>
          </a:solidFill>
          <a:ln w="7620">
            <a:solidFill>
              <a:srgbClr val="56565B"/>
            </a:solidFill>
            <a:prstDash val="solid"/>
          </a:ln>
        </p:spPr>
      </p:sp>
      <p:sp>
        <p:nvSpPr>
          <p:cNvPr id="19" name="Text 16"/>
          <p:cNvSpPr/>
          <p:nvPr/>
        </p:nvSpPr>
        <p:spPr>
          <a:xfrm>
            <a:off x="1068884" y="5771317"/>
            <a:ext cx="195024" cy="416481"/>
          </a:xfrm>
          <a:prstGeom prst="rect">
            <a:avLst/>
          </a:prstGeom>
          <a:noFill/>
          <a:ln/>
        </p:spPr>
        <p:txBody>
          <a:bodyPr wrap="none" rtlCol="0" anchor="t"/>
          <a:lstStyle/>
          <a:p>
            <a:pPr marL="0" indent="0" algn="ctr">
              <a:lnSpc>
                <a:spcPts val="3281"/>
              </a:lnSpc>
              <a:buNone/>
            </a:pPr>
            <a:r>
              <a:rPr lang="en-US" sz="2624" dirty="0">
                <a:solidFill>
                  <a:srgbClr val="E5E0DF"/>
                </a:solidFill>
                <a:latin typeface="Poppins" pitchFamily="34" charset="0"/>
                <a:ea typeface="Poppins" pitchFamily="34" charset="-122"/>
                <a:cs typeface="Poppins" pitchFamily="34" charset="-120"/>
              </a:rPr>
              <a:t>3</a:t>
            </a:r>
            <a:endParaRPr lang="en-US" sz="2624" dirty="0"/>
          </a:p>
        </p:txBody>
      </p:sp>
      <p:sp>
        <p:nvSpPr>
          <p:cNvPr id="20" name="Text 17"/>
          <p:cNvSpPr/>
          <p:nvPr/>
        </p:nvSpPr>
        <p:spPr>
          <a:xfrm>
            <a:off x="2388513" y="5701903"/>
            <a:ext cx="2777490"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Key Deliverables</a:t>
            </a:r>
            <a:endParaRPr lang="en-US" sz="2187" dirty="0"/>
          </a:p>
        </p:txBody>
      </p:sp>
      <p:sp>
        <p:nvSpPr>
          <p:cNvPr id="21" name="Text 18"/>
          <p:cNvSpPr/>
          <p:nvPr/>
        </p:nvSpPr>
        <p:spPr>
          <a:xfrm>
            <a:off x="2388513" y="6182320"/>
            <a:ext cx="7751088" cy="333256"/>
          </a:xfrm>
          <a:prstGeom prst="rect">
            <a:avLst/>
          </a:prstGeom>
          <a:noFill/>
          <a:ln/>
        </p:spPr>
        <p:txBody>
          <a:bodyPr wrap="non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Deployed app, app store listings, and marketing materials ready for launch.</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2037993" y="2242899"/>
            <a:ext cx="9671090"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Essential Features for Initial Release</a:t>
            </a:r>
            <a:endParaRPr lang="en-US" sz="4374" dirty="0"/>
          </a:p>
        </p:txBody>
      </p:sp>
      <p:pic>
        <p:nvPicPr>
          <p:cNvPr id="5" name="Image 0" descr="preencoded.png"/>
          <p:cNvPicPr>
            <a:picLocks noChangeAspect="1"/>
          </p:cNvPicPr>
          <p:nvPr/>
        </p:nvPicPr>
        <p:blipFill>
          <a:blip r:embed="rId3"/>
          <a:stretch>
            <a:fillRect/>
          </a:stretch>
        </p:blipFill>
        <p:spPr>
          <a:xfrm>
            <a:off x="2037993" y="3381613"/>
            <a:ext cx="555427" cy="555427"/>
          </a:xfrm>
          <a:prstGeom prst="rect">
            <a:avLst/>
          </a:prstGeom>
        </p:spPr>
      </p:pic>
      <p:sp>
        <p:nvSpPr>
          <p:cNvPr id="6" name="Text 3"/>
          <p:cNvSpPr/>
          <p:nvPr/>
        </p:nvSpPr>
        <p:spPr>
          <a:xfrm>
            <a:off x="2037993" y="4159210"/>
            <a:ext cx="2388632" cy="694373"/>
          </a:xfrm>
          <a:prstGeom prst="rect">
            <a:avLst/>
          </a:prstGeom>
          <a:noFill/>
          <a:ln/>
        </p:spPr>
        <p:txBody>
          <a:bodyPr wrap="squar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User-Friendly Interface</a:t>
            </a:r>
            <a:endParaRPr lang="en-US" sz="2187" dirty="0"/>
          </a:p>
        </p:txBody>
      </p:sp>
      <p:sp>
        <p:nvSpPr>
          <p:cNvPr id="7" name="Text 4"/>
          <p:cNvSpPr/>
          <p:nvPr/>
        </p:nvSpPr>
        <p:spPr>
          <a:xfrm>
            <a:off x="2037993" y="4986814"/>
            <a:ext cx="2388632"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Intuitive and easy-to-navigate app design for elderly users.</a:t>
            </a:r>
            <a:endParaRPr lang="en-US" sz="1750" dirty="0"/>
          </a:p>
        </p:txBody>
      </p:sp>
      <p:pic>
        <p:nvPicPr>
          <p:cNvPr id="8" name="Image 1" descr="preencoded.png"/>
          <p:cNvPicPr>
            <a:picLocks noChangeAspect="1"/>
          </p:cNvPicPr>
          <p:nvPr/>
        </p:nvPicPr>
        <p:blipFill>
          <a:blip r:embed="rId4"/>
          <a:stretch>
            <a:fillRect/>
          </a:stretch>
        </p:blipFill>
        <p:spPr>
          <a:xfrm>
            <a:off x="4759881" y="3381613"/>
            <a:ext cx="555427" cy="555427"/>
          </a:xfrm>
          <a:prstGeom prst="rect">
            <a:avLst/>
          </a:prstGeom>
        </p:spPr>
      </p:pic>
      <p:sp>
        <p:nvSpPr>
          <p:cNvPr id="9" name="Text 5"/>
          <p:cNvSpPr/>
          <p:nvPr/>
        </p:nvSpPr>
        <p:spPr>
          <a:xfrm>
            <a:off x="4759881" y="4159210"/>
            <a:ext cx="2388632"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Easy Booking</a:t>
            </a:r>
            <a:endParaRPr lang="en-US" sz="2187" dirty="0"/>
          </a:p>
        </p:txBody>
      </p:sp>
      <p:sp>
        <p:nvSpPr>
          <p:cNvPr id="10" name="Text 6"/>
          <p:cNvSpPr/>
          <p:nvPr/>
        </p:nvSpPr>
        <p:spPr>
          <a:xfrm>
            <a:off x="4759881" y="4639628"/>
            <a:ext cx="2388632"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Simplified booking and scheduling process for transportation services.</a:t>
            </a:r>
            <a:endParaRPr lang="en-US" sz="1750" dirty="0"/>
          </a:p>
        </p:txBody>
      </p:sp>
      <p:pic>
        <p:nvPicPr>
          <p:cNvPr id="11" name="Image 2" descr="preencoded.png"/>
          <p:cNvPicPr>
            <a:picLocks noChangeAspect="1"/>
          </p:cNvPicPr>
          <p:nvPr/>
        </p:nvPicPr>
        <p:blipFill>
          <a:blip r:embed="rId5"/>
          <a:stretch>
            <a:fillRect/>
          </a:stretch>
        </p:blipFill>
        <p:spPr>
          <a:xfrm>
            <a:off x="7481768" y="3381613"/>
            <a:ext cx="555427" cy="555427"/>
          </a:xfrm>
          <a:prstGeom prst="rect">
            <a:avLst/>
          </a:prstGeom>
        </p:spPr>
      </p:pic>
      <p:sp>
        <p:nvSpPr>
          <p:cNvPr id="12" name="Text 7"/>
          <p:cNvSpPr/>
          <p:nvPr/>
        </p:nvSpPr>
        <p:spPr>
          <a:xfrm>
            <a:off x="7481768" y="4159210"/>
            <a:ext cx="2388632" cy="347186"/>
          </a:xfrm>
          <a:prstGeom prst="rect">
            <a:avLst/>
          </a:prstGeom>
          <a:noFill/>
          <a:ln/>
        </p:spPr>
        <p:txBody>
          <a:bodyPr wrap="non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Safety Features</a:t>
            </a:r>
            <a:endParaRPr lang="en-US" sz="2187" dirty="0"/>
          </a:p>
        </p:txBody>
      </p:sp>
      <p:sp>
        <p:nvSpPr>
          <p:cNvPr id="13" name="Text 8"/>
          <p:cNvSpPr/>
          <p:nvPr/>
        </p:nvSpPr>
        <p:spPr>
          <a:xfrm>
            <a:off x="7481768" y="4639628"/>
            <a:ext cx="2388632"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Emergency contacts, real-time tracking, and other safety measures.</a:t>
            </a:r>
            <a:endParaRPr lang="en-US" sz="1750" dirty="0"/>
          </a:p>
        </p:txBody>
      </p:sp>
      <p:pic>
        <p:nvPicPr>
          <p:cNvPr id="14" name="Image 3" descr="preencoded.png"/>
          <p:cNvPicPr>
            <a:picLocks noChangeAspect="1"/>
          </p:cNvPicPr>
          <p:nvPr/>
        </p:nvPicPr>
        <p:blipFill>
          <a:blip r:embed="rId6"/>
          <a:stretch>
            <a:fillRect/>
          </a:stretch>
        </p:blipFill>
        <p:spPr>
          <a:xfrm>
            <a:off x="10203656" y="3381613"/>
            <a:ext cx="555427" cy="555427"/>
          </a:xfrm>
          <a:prstGeom prst="rect">
            <a:avLst/>
          </a:prstGeom>
        </p:spPr>
      </p:pic>
      <p:sp>
        <p:nvSpPr>
          <p:cNvPr id="15" name="Text 9"/>
          <p:cNvSpPr/>
          <p:nvPr/>
        </p:nvSpPr>
        <p:spPr>
          <a:xfrm>
            <a:off x="10203656" y="4159210"/>
            <a:ext cx="2388751" cy="694373"/>
          </a:xfrm>
          <a:prstGeom prst="rect">
            <a:avLst/>
          </a:prstGeom>
          <a:noFill/>
          <a:ln/>
        </p:spPr>
        <p:txBody>
          <a:bodyPr wrap="square" rtlCol="0" anchor="t"/>
          <a:lstStyle/>
          <a:p>
            <a:pPr marL="0" indent="0" algn="l">
              <a:lnSpc>
                <a:spcPts val="2734"/>
              </a:lnSpc>
              <a:buNone/>
            </a:pPr>
            <a:r>
              <a:rPr lang="en-US" sz="2187" dirty="0">
                <a:solidFill>
                  <a:srgbClr val="E5E0DF"/>
                </a:solidFill>
                <a:latin typeface="Poppins" pitchFamily="34" charset="0"/>
                <a:ea typeface="Poppins" pitchFamily="34" charset="-122"/>
                <a:cs typeface="Poppins" pitchFamily="34" charset="-120"/>
              </a:rPr>
              <a:t>Tailored Payment</a:t>
            </a:r>
            <a:endParaRPr lang="en-US" sz="2187" dirty="0"/>
          </a:p>
        </p:txBody>
      </p:sp>
      <p:sp>
        <p:nvSpPr>
          <p:cNvPr id="16" name="Text 10"/>
          <p:cNvSpPr/>
          <p:nvPr/>
        </p:nvSpPr>
        <p:spPr>
          <a:xfrm>
            <a:off x="10203656" y="4986814"/>
            <a:ext cx="2388751" cy="999768"/>
          </a:xfrm>
          <a:prstGeom prst="rect">
            <a:avLst/>
          </a:prstGeom>
          <a:noFill/>
          <a:ln/>
        </p:spPr>
        <p:txBody>
          <a:bodyPr wrap="square" rtlCol="0" anchor="t"/>
          <a:lstStyle/>
          <a:p>
            <a:pPr marL="0" indent="0" algn="l">
              <a:lnSpc>
                <a:spcPts val="2624"/>
              </a:lnSpc>
              <a:buNone/>
            </a:pPr>
            <a:r>
              <a:rPr lang="en-US" sz="1750" dirty="0">
                <a:solidFill>
                  <a:srgbClr val="E5E0DF"/>
                </a:solidFill>
                <a:latin typeface="Roboto" pitchFamily="34" charset="0"/>
                <a:ea typeface="Roboto" pitchFamily="34" charset="-122"/>
                <a:cs typeface="Roboto" pitchFamily="34" charset="-120"/>
              </a:rPr>
              <a:t>Payment options designed with the needs of elderly users in mind.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941</Words>
  <Application>Microsoft Office PowerPoint</Application>
  <PresentationFormat>Custom</PresentationFormat>
  <Paragraphs>151</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Black</vt:lpstr>
      <vt:lpstr>Poppins</vt:lpstr>
      <vt:lpstr>Roboto</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Aman Bhardwaj</cp:lastModifiedBy>
  <cp:revision>2</cp:revision>
  <dcterms:created xsi:type="dcterms:W3CDTF">2024-06-04T05:02:52Z</dcterms:created>
  <dcterms:modified xsi:type="dcterms:W3CDTF">2024-06-04T05:57:30Z</dcterms:modified>
</cp:coreProperties>
</file>